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94" r:id="rId4"/>
    <p:sldId id="295" r:id="rId5"/>
    <p:sldId id="296" r:id="rId6"/>
    <p:sldId id="301" r:id="rId7"/>
    <p:sldId id="303" r:id="rId8"/>
    <p:sldId id="302" r:id="rId9"/>
    <p:sldId id="306" r:id="rId10"/>
    <p:sldId id="305" r:id="rId11"/>
    <p:sldId id="307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39" autoAdjust="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4915837811393276"/>
          <c:y val="4.902776911515877E-2"/>
          <c:w val="0.77237336689685554"/>
          <c:h val="0.60184585971929072"/>
        </c:manualLayout>
      </c:layout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Servizi professionali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Foglio1!$B$2:$B$12</c:f>
              <c:numCache>
                <c:formatCode>0.0</c:formatCode>
                <c:ptCount val="11"/>
                <c:pt idx="0">
                  <c:v>100</c:v>
                </c:pt>
                <c:pt idx="1">
                  <c:v>101.21363211758441</c:v>
                </c:pt>
                <c:pt idx="2">
                  <c:v>102.79055684165837</c:v>
                </c:pt>
                <c:pt idx="3">
                  <c:v>101.26555963329713</c:v>
                </c:pt>
                <c:pt idx="4">
                  <c:v>95.459110746159013</c:v>
                </c:pt>
                <c:pt idx="5">
                  <c:v>97.000779524562958</c:v>
                </c:pt>
                <c:pt idx="6">
                  <c:v>95.959473882951585</c:v>
                </c:pt>
                <c:pt idx="7">
                  <c:v>92.099084866216373</c:v>
                </c:pt>
                <c:pt idx="8">
                  <c:v>91.745932101725487</c:v>
                </c:pt>
                <c:pt idx="9">
                  <c:v>90.877159301718976</c:v>
                </c:pt>
                <c:pt idx="10">
                  <c:v>92.106662612539068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Servizi professionali tecnico ingegneristici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Foglio1!$C$2:$C$12</c:f>
              <c:numCache>
                <c:formatCode>0.0</c:formatCode>
                <c:ptCount val="11"/>
                <c:pt idx="0">
                  <c:v>100</c:v>
                </c:pt>
                <c:pt idx="1">
                  <c:v>100.59029937049849</c:v>
                </c:pt>
                <c:pt idx="2">
                  <c:v>100.83103043968281</c:v>
                </c:pt>
                <c:pt idx="3">
                  <c:v>96.048336675901751</c:v>
                </c:pt>
                <c:pt idx="4">
                  <c:v>92.076922136090175</c:v>
                </c:pt>
                <c:pt idx="5">
                  <c:v>91.509645538956747</c:v>
                </c:pt>
                <c:pt idx="6">
                  <c:v>90.978715670690079</c:v>
                </c:pt>
                <c:pt idx="7">
                  <c:v>84.928120634324912</c:v>
                </c:pt>
                <c:pt idx="8">
                  <c:v>84.895712366031745</c:v>
                </c:pt>
                <c:pt idx="9">
                  <c:v>79.893809491931222</c:v>
                </c:pt>
                <c:pt idx="10">
                  <c:v>80.061934911103833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Totale economia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Foglio1!$D$2:$D$12</c:f>
              <c:numCache>
                <c:formatCode>0.0</c:formatCode>
                <c:ptCount val="11"/>
                <c:pt idx="0">
                  <c:v>100</c:v>
                </c:pt>
                <c:pt idx="1">
                  <c:v>101.94498695730346</c:v>
                </c:pt>
                <c:pt idx="2">
                  <c:v>103.54805748309552</c:v>
                </c:pt>
                <c:pt idx="3">
                  <c:v>102.6752466204812</c:v>
                </c:pt>
                <c:pt idx="4">
                  <c:v>96.997901697217529</c:v>
                </c:pt>
                <c:pt idx="5">
                  <c:v>98.684977114552979</c:v>
                </c:pt>
                <c:pt idx="6">
                  <c:v>99.262817799787413</c:v>
                </c:pt>
                <c:pt idx="7">
                  <c:v>96.832083698328802</c:v>
                </c:pt>
                <c:pt idx="8">
                  <c:v>95.388001481168899</c:v>
                </c:pt>
                <c:pt idx="9">
                  <c:v>95.522348086207387</c:v>
                </c:pt>
                <c:pt idx="10">
                  <c:v>96.027850747116261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Costruzioni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Foglio1!$E$2:$E$12</c:f>
              <c:numCache>
                <c:formatCode>0.0</c:formatCode>
                <c:ptCount val="11"/>
                <c:pt idx="0">
                  <c:v>100</c:v>
                </c:pt>
                <c:pt idx="1">
                  <c:v>102.21420923481232</c:v>
                </c:pt>
                <c:pt idx="2">
                  <c:v>102.4102421671215</c:v>
                </c:pt>
                <c:pt idx="3">
                  <c:v>99.442754169078597</c:v>
                </c:pt>
                <c:pt idx="4">
                  <c:v>91.562711926601537</c:v>
                </c:pt>
                <c:pt idx="5">
                  <c:v>88.15163295027908</c:v>
                </c:pt>
                <c:pt idx="6">
                  <c:v>83.561860219211766</c:v>
                </c:pt>
                <c:pt idx="7">
                  <c:v>77.776473514992247</c:v>
                </c:pt>
                <c:pt idx="8">
                  <c:v>73.832991469179873</c:v>
                </c:pt>
                <c:pt idx="9">
                  <c:v>69.711941878952032</c:v>
                </c:pt>
                <c:pt idx="10">
                  <c:v>68.857009719075364</c:v>
                </c:pt>
              </c:numCache>
            </c:numRef>
          </c:val>
        </c:ser>
        <c:marker val="1"/>
        <c:axId val="91020288"/>
        <c:axId val="91300608"/>
      </c:lineChart>
      <c:catAx>
        <c:axId val="91020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91300608"/>
        <c:crosses val="autoZero"/>
        <c:auto val="1"/>
        <c:lblAlgn val="ctr"/>
        <c:lblOffset val="100"/>
      </c:catAx>
      <c:valAx>
        <c:axId val="91300608"/>
        <c:scaling>
          <c:orientation val="minMax"/>
          <c:min val="6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91020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365563670313438"/>
          <c:y val="0.76603023943339132"/>
          <c:w val="0.88671982352838008"/>
          <c:h val="0.23396976056660901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Valore aggiunto</c:v>
                </c:pt>
              </c:strCache>
            </c:strRef>
          </c:tx>
          <c:spPr>
            <a:ln w="41275"/>
          </c:spPr>
          <c:cat>
            <c:numRef>
              <c:f>Foglio1!$A$2:$A$12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Foglio1!$B$2:$B$12</c:f>
              <c:numCache>
                <c:formatCode>0.0</c:formatCode>
                <c:ptCount val="11"/>
                <c:pt idx="0">
                  <c:v>100</c:v>
                </c:pt>
                <c:pt idx="1">
                  <c:v>103.47093866176401</c:v>
                </c:pt>
                <c:pt idx="2">
                  <c:v>107.97400298332398</c:v>
                </c:pt>
                <c:pt idx="3">
                  <c:v>108.88389313642445</c:v>
                </c:pt>
                <c:pt idx="4">
                  <c:v>110.73656603390995</c:v>
                </c:pt>
                <c:pt idx="5">
                  <c:v>107.88926794832494</c:v>
                </c:pt>
                <c:pt idx="6">
                  <c:v>110.04048029734646</c:v>
                </c:pt>
                <c:pt idx="7">
                  <c:v>109.43510369937653</c:v>
                </c:pt>
                <c:pt idx="8">
                  <c:v>111.58180496109786</c:v>
                </c:pt>
                <c:pt idx="9">
                  <c:v>115.69306909173602</c:v>
                </c:pt>
                <c:pt idx="10">
                  <c:v>111.83448356679637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Occupati</c:v>
                </c:pt>
              </c:strCache>
            </c:strRef>
          </c:tx>
          <c:spPr>
            <a:ln w="41275"/>
          </c:spPr>
          <c:cat>
            <c:numRef>
              <c:f>Foglio1!$A$2:$A$12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Foglio1!$C$2:$C$12</c:f>
              <c:numCache>
                <c:formatCode>0.0</c:formatCode>
                <c:ptCount val="11"/>
                <c:pt idx="0">
                  <c:v>100</c:v>
                </c:pt>
                <c:pt idx="1">
                  <c:v>105.15550574390585</c:v>
                </c:pt>
                <c:pt idx="2">
                  <c:v>104.7632390025217</c:v>
                </c:pt>
                <c:pt idx="3">
                  <c:v>105.40767722050994</c:v>
                </c:pt>
                <c:pt idx="4">
                  <c:v>108.46175399271507</c:v>
                </c:pt>
                <c:pt idx="5">
                  <c:v>106.83664892126647</c:v>
                </c:pt>
                <c:pt idx="6">
                  <c:v>107.62118240403474</c:v>
                </c:pt>
                <c:pt idx="7">
                  <c:v>109.02213505183525</c:v>
                </c:pt>
                <c:pt idx="8">
                  <c:v>110.45110675259177</c:v>
                </c:pt>
                <c:pt idx="9">
                  <c:v>111.09554497058001</c:v>
                </c:pt>
                <c:pt idx="10">
                  <c:v>114.26169795460916</c:v>
                </c:pt>
              </c:numCache>
            </c:numRef>
          </c:val>
        </c:ser>
        <c:marker val="1"/>
        <c:axId val="154339968"/>
        <c:axId val="154358144"/>
      </c:lineChart>
      <c:catAx>
        <c:axId val="154339968"/>
        <c:scaling>
          <c:orientation val="minMax"/>
        </c:scaling>
        <c:axPos val="b"/>
        <c:numFmt formatCode="General" sourceLinked="1"/>
        <c:tickLblPos val="nextTo"/>
        <c:crossAx val="154358144"/>
        <c:crosses val="autoZero"/>
        <c:auto val="1"/>
        <c:lblAlgn val="ctr"/>
        <c:lblOffset val="100"/>
      </c:catAx>
      <c:valAx>
        <c:axId val="154358144"/>
        <c:scaling>
          <c:orientation val="minMax"/>
          <c:min val="95"/>
        </c:scaling>
        <c:axPos val="l"/>
        <c:majorGridlines/>
        <c:numFmt formatCode="0.0" sourceLinked="1"/>
        <c:tickLblPos val="nextTo"/>
        <c:crossAx val="15433996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lineChart>
        <c:grouping val="standard"/>
        <c:ser>
          <c:idx val="0"/>
          <c:order val="0"/>
          <c:tx>
            <c:strRef>
              <c:f>'Foglio1'!$B$1</c:f>
              <c:strCache>
                <c:ptCount val="1"/>
                <c:pt idx="0">
                  <c:v>Andamento</c:v>
                </c:pt>
              </c:strCache>
            </c:strRef>
          </c:tx>
          <c:cat>
            <c:numRef>
              <c:f>'Foglio1'!$A$2:$A$71</c:f>
              <c:numCache>
                <c:formatCode>0</c:formatCode>
                <c:ptCount val="70"/>
                <c:pt idx="0">
                  <c:v>1958</c:v>
                </c:pt>
                <c:pt idx="1">
                  <c:v>1959</c:v>
                </c:pt>
                <c:pt idx="2">
                  <c:v>1960</c:v>
                </c:pt>
                <c:pt idx="3">
                  <c:v>1961</c:v>
                </c:pt>
                <c:pt idx="4">
                  <c:v>1962</c:v>
                </c:pt>
                <c:pt idx="5">
                  <c:v>1963</c:v>
                </c:pt>
                <c:pt idx="6">
                  <c:v>1964</c:v>
                </c:pt>
                <c:pt idx="7">
                  <c:v>1965</c:v>
                </c:pt>
                <c:pt idx="8">
                  <c:v>1966</c:v>
                </c:pt>
                <c:pt idx="9">
                  <c:v>1967</c:v>
                </c:pt>
                <c:pt idx="10">
                  <c:v>1968</c:v>
                </c:pt>
                <c:pt idx="11">
                  <c:v>1969</c:v>
                </c:pt>
                <c:pt idx="12">
                  <c:v>1970</c:v>
                </c:pt>
                <c:pt idx="13">
                  <c:v>1971</c:v>
                </c:pt>
                <c:pt idx="14">
                  <c:v>1972</c:v>
                </c:pt>
                <c:pt idx="15">
                  <c:v>1973</c:v>
                </c:pt>
                <c:pt idx="16">
                  <c:v>1974</c:v>
                </c:pt>
                <c:pt idx="17">
                  <c:v>1975</c:v>
                </c:pt>
                <c:pt idx="18">
                  <c:v>1976</c:v>
                </c:pt>
                <c:pt idx="19">
                  <c:v>1977</c:v>
                </c:pt>
                <c:pt idx="20">
                  <c:v>1978</c:v>
                </c:pt>
                <c:pt idx="21">
                  <c:v>1979</c:v>
                </c:pt>
                <c:pt idx="22">
                  <c:v>1980</c:v>
                </c:pt>
                <c:pt idx="23">
                  <c:v>1981</c:v>
                </c:pt>
                <c:pt idx="24">
                  <c:v>1982</c:v>
                </c:pt>
                <c:pt idx="25">
                  <c:v>1983</c:v>
                </c:pt>
                <c:pt idx="26">
                  <c:v>1984</c:v>
                </c:pt>
                <c:pt idx="27">
                  <c:v>1985</c:v>
                </c:pt>
                <c:pt idx="28">
                  <c:v>1986</c:v>
                </c:pt>
                <c:pt idx="29">
                  <c:v>1987</c:v>
                </c:pt>
                <c:pt idx="30">
                  <c:v>1988</c:v>
                </c:pt>
                <c:pt idx="31">
                  <c:v>1989</c:v>
                </c:pt>
                <c:pt idx="32">
                  <c:v>1990</c:v>
                </c:pt>
                <c:pt idx="33">
                  <c:v>1991</c:v>
                </c:pt>
                <c:pt idx="34">
                  <c:v>1992</c:v>
                </c:pt>
                <c:pt idx="35">
                  <c:v>1993</c:v>
                </c:pt>
                <c:pt idx="36">
                  <c:v>1994</c:v>
                </c:pt>
                <c:pt idx="37">
                  <c:v>1995</c:v>
                </c:pt>
                <c:pt idx="38">
                  <c:v>1996</c:v>
                </c:pt>
                <c:pt idx="39">
                  <c:v>1997</c:v>
                </c:pt>
                <c:pt idx="40">
                  <c:v>1998</c:v>
                </c:pt>
                <c:pt idx="41">
                  <c:v>1999</c:v>
                </c:pt>
                <c:pt idx="42">
                  <c:v>2000</c:v>
                </c:pt>
                <c:pt idx="43">
                  <c:v>2001</c:v>
                </c:pt>
                <c:pt idx="44">
                  <c:v>2002</c:v>
                </c:pt>
                <c:pt idx="45">
                  <c:v>2003</c:v>
                </c:pt>
                <c:pt idx="46">
                  <c:v>2004</c:v>
                </c:pt>
                <c:pt idx="47">
                  <c:v>2005</c:v>
                </c:pt>
                <c:pt idx="48">
                  <c:v>2006</c:v>
                </c:pt>
                <c:pt idx="49">
                  <c:v>2007</c:v>
                </c:pt>
                <c:pt idx="50">
                  <c:v>2008</c:v>
                </c:pt>
                <c:pt idx="51">
                  <c:v>2009</c:v>
                </c:pt>
                <c:pt idx="52">
                  <c:v>2010</c:v>
                </c:pt>
                <c:pt idx="53">
                  <c:v>2011</c:v>
                </c:pt>
                <c:pt idx="54">
                  <c:v>2012</c:v>
                </c:pt>
                <c:pt idx="55">
                  <c:v>2013</c:v>
                </c:pt>
                <c:pt idx="56">
                  <c:v>2014</c:v>
                </c:pt>
                <c:pt idx="57">
                  <c:v>2015</c:v>
                </c:pt>
                <c:pt idx="58">
                  <c:v>2016</c:v>
                </c:pt>
                <c:pt idx="59">
                  <c:v>2017</c:v>
                </c:pt>
                <c:pt idx="60">
                  <c:v>2018</c:v>
                </c:pt>
                <c:pt idx="61">
                  <c:v>2019</c:v>
                </c:pt>
                <c:pt idx="62">
                  <c:v>2020</c:v>
                </c:pt>
                <c:pt idx="63">
                  <c:v>2021</c:v>
                </c:pt>
                <c:pt idx="64">
                  <c:v>2022</c:v>
                </c:pt>
                <c:pt idx="65">
                  <c:v>2023</c:v>
                </c:pt>
                <c:pt idx="66">
                  <c:v>2024</c:v>
                </c:pt>
                <c:pt idx="67">
                  <c:v>2025</c:v>
                </c:pt>
                <c:pt idx="68">
                  <c:v>2026</c:v>
                </c:pt>
                <c:pt idx="69">
                  <c:v>2027</c:v>
                </c:pt>
              </c:numCache>
            </c:numRef>
          </c:cat>
          <c:val>
            <c:numRef>
              <c:f>'Foglio1'!$B$2:$B$71</c:f>
              <c:numCache>
                <c:formatCode>#,##0.0</c:formatCode>
                <c:ptCount val="70"/>
                <c:pt idx="0">
                  <c:v>100</c:v>
                </c:pt>
                <c:pt idx="1">
                  <c:v>105.62785195200264</c:v>
                </c:pt>
                <c:pt idx="2">
                  <c:v>113</c:v>
                </c:pt>
                <c:pt idx="3">
                  <c:v>120</c:v>
                </c:pt>
                <c:pt idx="4">
                  <c:v>98</c:v>
                </c:pt>
                <c:pt idx="5">
                  <c:v>100</c:v>
                </c:pt>
                <c:pt idx="6">
                  <c:v>105</c:v>
                </c:pt>
                <c:pt idx="7">
                  <c:v>117</c:v>
                </c:pt>
                <c:pt idx="8">
                  <c:v>125</c:v>
                </c:pt>
                <c:pt idx="9">
                  <c:v>140</c:v>
                </c:pt>
                <c:pt idx="10">
                  <c:v>152.99999999999997</c:v>
                </c:pt>
                <c:pt idx="11">
                  <c:v>164.99999999999997</c:v>
                </c:pt>
                <c:pt idx="12">
                  <c:v>190.99999999999997</c:v>
                </c:pt>
                <c:pt idx="13">
                  <c:v>176.99999999999997</c:v>
                </c:pt>
                <c:pt idx="14">
                  <c:v>195.99999999999997</c:v>
                </c:pt>
                <c:pt idx="15">
                  <c:v>144.99999999999997</c:v>
                </c:pt>
                <c:pt idx="16">
                  <c:v>153.99999999999997</c:v>
                </c:pt>
                <c:pt idx="17">
                  <c:v>124</c:v>
                </c:pt>
                <c:pt idx="18">
                  <c:v>169.99999999999997</c:v>
                </c:pt>
                <c:pt idx="19">
                  <c:v>163.99999999999997</c:v>
                </c:pt>
                <c:pt idx="20">
                  <c:v>181.99999999999994</c:v>
                </c:pt>
                <c:pt idx="21">
                  <c:v>201.99999999999994</c:v>
                </c:pt>
                <c:pt idx="22">
                  <c:v>224.99999999999997</c:v>
                </c:pt>
                <c:pt idx="23">
                  <c:v>216</c:v>
                </c:pt>
                <c:pt idx="24">
                  <c:v>158</c:v>
                </c:pt>
                <c:pt idx="25">
                  <c:v>143</c:v>
                </c:pt>
                <c:pt idx="26">
                  <c:v>135</c:v>
                </c:pt>
                <c:pt idx="27">
                  <c:v>151.70412934482565</c:v>
                </c:pt>
                <c:pt idx="28">
                  <c:v>163.60205058869934</c:v>
                </c:pt>
                <c:pt idx="29">
                  <c:v>163.59923384598062</c:v>
                </c:pt>
                <c:pt idx="30">
                  <c:v>174.22117063827389</c:v>
                </c:pt>
                <c:pt idx="31">
                  <c:v>167.7968846825531</c:v>
                </c:pt>
                <c:pt idx="32">
                  <c:v>182.76611176835092</c:v>
                </c:pt>
                <c:pt idx="33">
                  <c:v>196.78046307250298</c:v>
                </c:pt>
                <c:pt idx="34">
                  <c:v>164.55868683454457</c:v>
                </c:pt>
                <c:pt idx="35">
                  <c:v>177.41641315982199</c:v>
                </c:pt>
                <c:pt idx="36">
                  <c:v>175.05281392597604</c:v>
                </c:pt>
                <c:pt idx="37">
                  <c:v>177.61957072840949</c:v>
                </c:pt>
                <c:pt idx="38">
                  <c:v>170.3361782434794</c:v>
                </c:pt>
                <c:pt idx="39">
                  <c:v>185.07619289054131</c:v>
                </c:pt>
                <c:pt idx="40">
                  <c:v>203.71035434623406</c:v>
                </c:pt>
                <c:pt idx="41">
                  <c:v>226.04360317728575</c:v>
                </c:pt>
                <c:pt idx="42">
                  <c:v>245.22491690608987</c:v>
                </c:pt>
                <c:pt idx="43">
                  <c:v>241.980733479804</c:v>
                </c:pt>
                <c:pt idx="44">
                  <c:v>270.59109345952322</c:v>
                </c:pt>
                <c:pt idx="45">
                  <c:v>270.78932172835334</c:v>
                </c:pt>
                <c:pt idx="46">
                  <c:v>294.04153287138735</c:v>
                </c:pt>
                <c:pt idx="47">
                  <c:v>304.91239930144769</c:v>
                </c:pt>
                <c:pt idx="48">
                  <c:v>308.78542053968795</c:v>
                </c:pt>
                <c:pt idx="49">
                  <c:v>287.30775730944742</c:v>
                </c:pt>
                <c:pt idx="50">
                  <c:v>242.59196664976628</c:v>
                </c:pt>
                <c:pt idx="51" formatCode="0.0">
                  <c:v>216.18500366176548</c:v>
                </c:pt>
                <c:pt idx="52" formatCode="0.0">
                  <c:v>217.24128218128558</c:v>
                </c:pt>
                <c:pt idx="53" formatCode="0.0">
                  <c:v>212.31198242352548</c:v>
                </c:pt>
                <c:pt idx="54" formatCode="0.0">
                  <c:v>157.73759224832398</c:v>
                </c:pt>
                <c:pt idx="55" formatCode="0.0">
                  <c:v>143.30178581488369</c:v>
                </c:pt>
                <c:pt idx="56" formatCode="0.0">
                  <c:v>148.23108557264379</c:v>
                </c:pt>
              </c:numCache>
            </c:numRef>
          </c:val>
        </c:ser>
        <c:ser>
          <c:idx val="1"/>
          <c:order val="1"/>
          <c:tx>
            <c:strRef>
              <c:f>'Foglio1'!$C$1</c:f>
              <c:strCache>
                <c:ptCount val="1"/>
                <c:pt idx="0">
                  <c:v>Previsioni</c:v>
                </c:pt>
              </c:strCache>
            </c:strRef>
          </c:tx>
          <c:cat>
            <c:numRef>
              <c:f>'Foglio1'!$A$2:$A$71</c:f>
              <c:numCache>
                <c:formatCode>0</c:formatCode>
                <c:ptCount val="70"/>
                <c:pt idx="0">
                  <c:v>1958</c:v>
                </c:pt>
                <c:pt idx="1">
                  <c:v>1959</c:v>
                </c:pt>
                <c:pt idx="2">
                  <c:v>1960</c:v>
                </c:pt>
                <c:pt idx="3">
                  <c:v>1961</c:v>
                </c:pt>
                <c:pt idx="4">
                  <c:v>1962</c:v>
                </c:pt>
                <c:pt idx="5">
                  <c:v>1963</c:v>
                </c:pt>
                <c:pt idx="6">
                  <c:v>1964</c:v>
                </c:pt>
                <c:pt idx="7">
                  <c:v>1965</c:v>
                </c:pt>
                <c:pt idx="8">
                  <c:v>1966</c:v>
                </c:pt>
                <c:pt idx="9">
                  <c:v>1967</c:v>
                </c:pt>
                <c:pt idx="10">
                  <c:v>1968</c:v>
                </c:pt>
                <c:pt idx="11">
                  <c:v>1969</c:v>
                </c:pt>
                <c:pt idx="12">
                  <c:v>1970</c:v>
                </c:pt>
                <c:pt idx="13">
                  <c:v>1971</c:v>
                </c:pt>
                <c:pt idx="14">
                  <c:v>1972</c:v>
                </c:pt>
                <c:pt idx="15">
                  <c:v>1973</c:v>
                </c:pt>
                <c:pt idx="16">
                  <c:v>1974</c:v>
                </c:pt>
                <c:pt idx="17">
                  <c:v>1975</c:v>
                </c:pt>
                <c:pt idx="18">
                  <c:v>1976</c:v>
                </c:pt>
                <c:pt idx="19">
                  <c:v>1977</c:v>
                </c:pt>
                <c:pt idx="20">
                  <c:v>1978</c:v>
                </c:pt>
                <c:pt idx="21">
                  <c:v>1979</c:v>
                </c:pt>
                <c:pt idx="22">
                  <c:v>1980</c:v>
                </c:pt>
                <c:pt idx="23">
                  <c:v>1981</c:v>
                </c:pt>
                <c:pt idx="24">
                  <c:v>1982</c:v>
                </c:pt>
                <c:pt idx="25">
                  <c:v>1983</c:v>
                </c:pt>
                <c:pt idx="26">
                  <c:v>1984</c:v>
                </c:pt>
                <c:pt idx="27">
                  <c:v>1985</c:v>
                </c:pt>
                <c:pt idx="28">
                  <c:v>1986</c:v>
                </c:pt>
                <c:pt idx="29">
                  <c:v>1987</c:v>
                </c:pt>
                <c:pt idx="30">
                  <c:v>1988</c:v>
                </c:pt>
                <c:pt idx="31">
                  <c:v>1989</c:v>
                </c:pt>
                <c:pt idx="32">
                  <c:v>1990</c:v>
                </c:pt>
                <c:pt idx="33">
                  <c:v>1991</c:v>
                </c:pt>
                <c:pt idx="34">
                  <c:v>1992</c:v>
                </c:pt>
                <c:pt idx="35">
                  <c:v>1993</c:v>
                </c:pt>
                <c:pt idx="36">
                  <c:v>1994</c:v>
                </c:pt>
                <c:pt idx="37">
                  <c:v>1995</c:v>
                </c:pt>
                <c:pt idx="38">
                  <c:v>1996</c:v>
                </c:pt>
                <c:pt idx="39">
                  <c:v>1997</c:v>
                </c:pt>
                <c:pt idx="40">
                  <c:v>1998</c:v>
                </c:pt>
                <c:pt idx="41">
                  <c:v>1999</c:v>
                </c:pt>
                <c:pt idx="42">
                  <c:v>2000</c:v>
                </c:pt>
                <c:pt idx="43">
                  <c:v>2001</c:v>
                </c:pt>
                <c:pt idx="44">
                  <c:v>2002</c:v>
                </c:pt>
                <c:pt idx="45">
                  <c:v>2003</c:v>
                </c:pt>
                <c:pt idx="46">
                  <c:v>2004</c:v>
                </c:pt>
                <c:pt idx="47">
                  <c:v>2005</c:v>
                </c:pt>
                <c:pt idx="48">
                  <c:v>2006</c:v>
                </c:pt>
                <c:pt idx="49">
                  <c:v>2007</c:v>
                </c:pt>
                <c:pt idx="50">
                  <c:v>2008</c:v>
                </c:pt>
                <c:pt idx="51">
                  <c:v>2009</c:v>
                </c:pt>
                <c:pt idx="52">
                  <c:v>2010</c:v>
                </c:pt>
                <c:pt idx="53">
                  <c:v>2011</c:v>
                </c:pt>
                <c:pt idx="54">
                  <c:v>2012</c:v>
                </c:pt>
                <c:pt idx="55">
                  <c:v>2013</c:v>
                </c:pt>
                <c:pt idx="56">
                  <c:v>2014</c:v>
                </c:pt>
                <c:pt idx="57">
                  <c:v>2015</c:v>
                </c:pt>
                <c:pt idx="58">
                  <c:v>2016</c:v>
                </c:pt>
                <c:pt idx="59">
                  <c:v>2017</c:v>
                </c:pt>
                <c:pt idx="60">
                  <c:v>2018</c:v>
                </c:pt>
                <c:pt idx="61">
                  <c:v>2019</c:v>
                </c:pt>
                <c:pt idx="62">
                  <c:v>2020</c:v>
                </c:pt>
                <c:pt idx="63">
                  <c:v>2021</c:v>
                </c:pt>
                <c:pt idx="64">
                  <c:v>2022</c:v>
                </c:pt>
                <c:pt idx="65">
                  <c:v>2023</c:v>
                </c:pt>
                <c:pt idx="66">
                  <c:v>2024</c:v>
                </c:pt>
                <c:pt idx="67">
                  <c:v>2025</c:v>
                </c:pt>
                <c:pt idx="68">
                  <c:v>2026</c:v>
                </c:pt>
                <c:pt idx="69">
                  <c:v>2027</c:v>
                </c:pt>
              </c:numCache>
            </c:numRef>
          </c:cat>
          <c:val>
            <c:numRef>
              <c:f>'Foglio1'!$C$2:$C$71</c:f>
              <c:numCache>
                <c:formatCode>General</c:formatCode>
                <c:ptCount val="70"/>
                <c:pt idx="57" formatCode="_ * #,##0.00_ ;_ * \-#,##0.00_ ;_ * &quot;-&quot;??_ ;_ @_ ">
                  <c:v>164.89000000000001</c:v>
                </c:pt>
                <c:pt idx="58" formatCode="_ * #,##0.00_ ;_ * \-#,##0.00_ ;_ * &quot;-&quot;??_ ;_ @_ ">
                  <c:v>171.76</c:v>
                </c:pt>
                <c:pt idx="59" formatCode="_ * #,##0.00_ ;_ * \-#,##0.00_ ;_ * &quot;-&quot;??_ ;_ @_ ">
                  <c:v>188.05</c:v>
                </c:pt>
                <c:pt idx="60" formatCode="_ * #,##0.00_ ;_ * \-#,##0.00_ ;_ * &quot;-&quot;??_ ;_ @_ ">
                  <c:v>200.13</c:v>
                </c:pt>
                <c:pt idx="61" formatCode="_ * #,##0.00_ ;_ * \-#,##0.00_ ;_ * &quot;-&quot;??_ ;_ @_ ">
                  <c:v>206.02</c:v>
                </c:pt>
                <c:pt idx="62" formatCode="_ * #,##0.00_ ;_ * \-#,##0.00_ ;_ * &quot;-&quot;??_ ;_ @_ ">
                  <c:v>210.29</c:v>
                </c:pt>
                <c:pt idx="63" formatCode="_ * #,##0.00_ ;_ * \-#,##0.00_ ;_ * &quot;-&quot;??_ ;_ @_ ">
                  <c:v>193.82000000000011</c:v>
                </c:pt>
                <c:pt idx="64" formatCode="_ * #,##0.00_ ;_ * \-#,##0.00_ ;_ * &quot;-&quot;??_ ;_ @_ ">
                  <c:v>192.64</c:v>
                </c:pt>
                <c:pt idx="65" formatCode="_ * #,##0.00_ ;_ * \-#,##0.00_ ;_ * &quot;-&quot;??_ ;_ @_ ">
                  <c:v>168.87</c:v>
                </c:pt>
                <c:pt idx="66" formatCode="_ * #,##0.00_ ;_ * \-#,##0.00_ ;_ * &quot;-&quot;??_ ;_ @_ ">
                  <c:v>162.87</c:v>
                </c:pt>
                <c:pt idx="67" formatCode="_ * #,##0.00_ ;_ * \-#,##0.00_ ;_ * &quot;-&quot;??_ ;_ @_ ">
                  <c:v>173.65</c:v>
                </c:pt>
                <c:pt idx="68" formatCode="_ * #,##0.00_ ;_ * \-#,##0.00_ ;_ * &quot;-&quot;??_ ;_ @_ ">
                  <c:v>196.78</c:v>
                </c:pt>
                <c:pt idx="69" formatCode="_ * #,##0.00_ ;_ * \-#,##0.00_ ;_ * &quot;-&quot;??_ ;_ @_ ">
                  <c:v>217.51</c:v>
                </c:pt>
              </c:numCache>
            </c:numRef>
          </c:val>
        </c:ser>
        <c:marker val="1"/>
        <c:axId val="163196928"/>
        <c:axId val="163198848"/>
      </c:lineChart>
      <c:catAx>
        <c:axId val="163196928"/>
        <c:scaling>
          <c:orientation val="minMax"/>
        </c:scaling>
        <c:axPos val="b"/>
        <c:numFmt formatCode="0" sourceLinked="1"/>
        <c:tickLblPos val="nextTo"/>
        <c:crossAx val="163198848"/>
        <c:crosses val="autoZero"/>
        <c:auto val="1"/>
        <c:lblAlgn val="ctr"/>
        <c:lblOffset val="100"/>
      </c:catAx>
      <c:valAx>
        <c:axId val="16319884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6319692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5"/>
  <c:chart>
    <c:autoTitleDeleted val="1"/>
    <c:plotArea>
      <c:layout>
        <c:manualLayout>
          <c:layoutTarget val="inner"/>
          <c:xMode val="edge"/>
          <c:yMode val="edge"/>
          <c:x val="6.3531673319552909E-2"/>
          <c:y val="0"/>
          <c:w val="0.86211161722771557"/>
          <c:h val="0.82410887927781484"/>
        </c:manualLayout>
      </c:layout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dLbls>
            <c:dLbl>
              <c:idx val="3"/>
              <c:layout>
                <c:manualLayout>
                  <c:x val="4.4092323075213907E-2"/>
                  <c:y val="-4.0083930068376258E-3"/>
                </c:manualLayout>
              </c:layout>
              <c:showVal val="1"/>
            </c:dLbl>
            <c:showVal val="1"/>
          </c:dLbls>
          <c:cat>
            <c:strRef>
              <c:f>Foglio1!$A$2:$A$6</c:f>
              <c:strCache>
                <c:ptCount val="5"/>
                <c:pt idx="0">
                  <c:v>Nuove costruzioni</c:v>
                </c:pt>
                <c:pt idx="1">
                  <c:v>Lavori pubblici</c:v>
                </c:pt>
                <c:pt idx="2">
                  <c:v>Sicurezza ambientale</c:v>
                </c:pt>
                <c:pt idx="3">
                  <c:v>Ristrutturazioni edilizie</c:v>
                </c:pt>
                <c:pt idx="4">
                  <c:v>Riqualificazione energetica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-70.894788593903627</c:v>
                </c:pt>
                <c:pt idx="1">
                  <c:v>-54.725472547254739</c:v>
                </c:pt>
                <c:pt idx="2">
                  <c:v>3.7652270210409751</c:v>
                </c:pt>
                <c:pt idx="3">
                  <c:v>8.2048731974142175</c:v>
                </c:pt>
                <c:pt idx="4">
                  <c:v>41.56597390043499</c:v>
                </c:pt>
              </c:numCache>
            </c:numRef>
          </c:val>
        </c:ser>
        <c:gapWidth val="30"/>
        <c:axId val="163142272"/>
        <c:axId val="163148160"/>
      </c:barChart>
      <c:catAx>
        <c:axId val="163142272"/>
        <c:scaling>
          <c:orientation val="minMax"/>
        </c:scaling>
        <c:axPos val="l"/>
        <c:tickLblPos val="nextTo"/>
        <c:crossAx val="163148160"/>
        <c:crosses val="autoZero"/>
        <c:auto val="1"/>
        <c:lblAlgn val="ctr"/>
        <c:lblOffset val="100"/>
      </c:catAx>
      <c:valAx>
        <c:axId val="163148160"/>
        <c:scaling>
          <c:orientation val="minMax"/>
        </c:scaling>
        <c:delete val="1"/>
        <c:axPos val="b"/>
        <c:numFmt formatCode="0.0" sourceLinked="1"/>
        <c:tickLblPos val="none"/>
        <c:crossAx val="163142272"/>
        <c:crosses val="autoZero"/>
        <c:crossBetween val="between"/>
      </c:valAx>
    </c:plotArea>
    <c:plotVisOnly val="1"/>
  </c:chart>
  <c:txPr>
    <a:bodyPr/>
    <a:lstStyle/>
    <a:p>
      <a:pPr>
        <a:defRPr sz="1400" b="1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8.9942620754556696E-2"/>
          <c:y val="7.5201906578281422E-2"/>
          <c:w val="0.8527210162726232"/>
          <c:h val="0.69000688291578705"/>
        </c:manualLayout>
      </c:layout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Nuovo</c:v>
                </c:pt>
              </c:strCache>
            </c:strRef>
          </c:tx>
          <c:cat>
            <c:numRef>
              <c:f>Foglio1!$A$2:$A$11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100</c:v>
                </c:pt>
                <c:pt idx="1">
                  <c:v>95.787057022879779</c:v>
                </c:pt>
                <c:pt idx="2">
                  <c:v>78.118990620462299</c:v>
                </c:pt>
                <c:pt idx="3">
                  <c:v>74.294572426513852</c:v>
                </c:pt>
                <c:pt idx="4">
                  <c:v>62.407283858561271</c:v>
                </c:pt>
                <c:pt idx="5">
                  <c:v>55.492327616655551</c:v>
                </c:pt>
                <c:pt idx="6">
                  <c:v>48.082885287076635</c:v>
                </c:pt>
                <c:pt idx="7">
                  <c:v>41.409285349868526</c:v>
                </c:pt>
                <c:pt idx="8">
                  <c:v>38.925081433224754</c:v>
                </c:pt>
                <c:pt idx="9">
                  <c:v>37.56328244574388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Manutenzione straordinaria</c:v>
                </c:pt>
              </c:strCache>
            </c:strRef>
          </c:tx>
          <c:cat>
            <c:numRef>
              <c:f>Foglio1!$A$2:$A$11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Foglio1!$C$2:$C$11</c:f>
              <c:numCache>
                <c:formatCode>General</c:formatCode>
                <c:ptCount val="10"/>
                <c:pt idx="0">
                  <c:v>100</c:v>
                </c:pt>
                <c:pt idx="1">
                  <c:v>103.49976539427563</c:v>
                </c:pt>
                <c:pt idx="2">
                  <c:v>106.70972371725871</c:v>
                </c:pt>
                <c:pt idx="3">
                  <c:v>111.82964864342689</c:v>
                </c:pt>
                <c:pt idx="4">
                  <c:v>112.50034500841821</c:v>
                </c:pt>
                <c:pt idx="5">
                  <c:v>113.44704810797384</c:v>
                </c:pt>
                <c:pt idx="6">
                  <c:v>116.73704838398058</c:v>
                </c:pt>
                <c:pt idx="7">
                  <c:v>118.4869310811184</c:v>
                </c:pt>
                <c:pt idx="8">
                  <c:v>119.43639424801968</c:v>
                </c:pt>
                <c:pt idx="9">
                  <c:v>121.22767795534212</c:v>
                </c:pt>
              </c:numCache>
            </c:numRef>
          </c:val>
        </c:ser>
        <c:marker val="1"/>
        <c:axId val="163354496"/>
        <c:axId val="163356032"/>
      </c:lineChart>
      <c:catAx>
        <c:axId val="163354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63356032"/>
        <c:crosses val="autoZero"/>
        <c:auto val="1"/>
        <c:lblAlgn val="ctr"/>
        <c:lblOffset val="100"/>
      </c:catAx>
      <c:valAx>
        <c:axId val="16335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63354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469087159329744E-2"/>
          <c:y val="0.87741336032107542"/>
          <c:w val="0.76935270103008901"/>
          <c:h val="5.9203925258304639E-2"/>
        </c:manualLayout>
      </c:layout>
      <c:txPr>
        <a:bodyPr/>
        <a:lstStyle/>
        <a:p>
          <a:pPr>
            <a:defRPr sz="1400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800"/>
            </a:pPr>
            <a:r>
              <a:rPr lang="it-IT" sz="1800" dirty="0" smtClean="0"/>
              <a:t>Ambito di innovazione delle aziende industriali, 2014 (val.</a:t>
            </a:r>
            <a:r>
              <a:rPr lang="it-IT" sz="1800" baseline="0" dirty="0" smtClean="0"/>
              <a:t> %)</a:t>
            </a:r>
            <a:endParaRPr lang="it-IT" sz="1800" dirty="0"/>
          </a:p>
        </c:rich>
      </c:tx>
      <c:layout>
        <c:manualLayout>
          <c:xMode val="edge"/>
          <c:yMode val="edge"/>
          <c:x val="0.18583525441617599"/>
          <c:y val="4.1287386215864752E-2"/>
        </c:manualLayout>
      </c:layout>
      <c:overlay val="1"/>
    </c:title>
    <c:plotArea>
      <c:layout>
        <c:manualLayout>
          <c:layoutTarget val="inner"/>
          <c:xMode val="edge"/>
          <c:yMode val="edge"/>
          <c:x val="0.52819012173250579"/>
          <c:y val="0.17730436778092251"/>
          <c:w val="0.43842546140706595"/>
          <c:h val="0.77953838462393055"/>
        </c:manualLayout>
      </c:layout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Industria </c:v>
                </c:pt>
              </c:strCache>
            </c:strRef>
          </c:tx>
          <c:dLbls>
            <c:dLbl>
              <c:idx val="4"/>
              <c:spPr/>
              <c:txPr>
                <a:bodyPr/>
                <a:lstStyle/>
                <a:p>
                  <a:pPr>
                    <a:defRPr sz="1400" b="1"/>
                  </a:pPr>
                  <a:endParaRPr lang="it-IT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1400" b="1"/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Val val="1"/>
          </c:dLbls>
          <c:cat>
            <c:strRef>
              <c:f>Foglio1!$A$2:$A$8</c:f>
              <c:strCache>
                <c:ptCount val="7"/>
                <c:pt idx="0">
                  <c:v>Ingresso in nuovi settori</c:v>
                </c:pt>
                <c:pt idx="1">
                  <c:v>Miglioramento gestione finanziaria </c:v>
                </c:pt>
                <c:pt idx="2">
                  <c:v>Ingresso in nuovi mercati </c:v>
                </c:pt>
                <c:pt idx="3">
                  <c:v>Miglioramento dei canali di vendita</c:v>
                </c:pt>
                <c:pt idx="4">
                  <c:v>Introduzione certificazioni</c:v>
                </c:pt>
                <c:pt idx="5">
                  <c:v>Introduzione di nuove tecnologie di processo</c:v>
                </c:pt>
                <c:pt idx="6">
                  <c:v>Creazione di nuovi prodotti/servizi </c:v>
                </c:pt>
              </c:strCache>
            </c:strRef>
          </c:cat>
          <c:val>
            <c:numRef>
              <c:f>Foglio1!$B$2:$B$8</c:f>
              <c:numCache>
                <c:formatCode>0.0</c:formatCode>
                <c:ptCount val="7"/>
                <c:pt idx="0">
                  <c:v>15.2</c:v>
                </c:pt>
                <c:pt idx="1">
                  <c:v>37.5</c:v>
                </c:pt>
                <c:pt idx="2">
                  <c:v>44.1</c:v>
                </c:pt>
                <c:pt idx="3">
                  <c:v>39.6</c:v>
                </c:pt>
                <c:pt idx="4">
                  <c:v>47.1</c:v>
                </c:pt>
                <c:pt idx="5">
                  <c:v>49.7</c:v>
                </c:pt>
                <c:pt idx="6">
                  <c:v>58.7</c:v>
                </c:pt>
              </c:numCache>
            </c:numRef>
          </c:val>
        </c:ser>
        <c:gapWidth val="62"/>
        <c:axId val="97875072"/>
        <c:axId val="97876608"/>
      </c:barChart>
      <c:catAx>
        <c:axId val="9787507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97876608"/>
        <c:crosses val="autoZero"/>
        <c:auto val="1"/>
        <c:lblAlgn val="ctr"/>
        <c:lblOffset val="100"/>
      </c:catAx>
      <c:valAx>
        <c:axId val="97876608"/>
        <c:scaling>
          <c:orientation val="minMax"/>
        </c:scaling>
        <c:delete val="1"/>
        <c:axPos val="b"/>
        <c:numFmt formatCode="0.0" sourceLinked="1"/>
        <c:tickLblPos val="none"/>
        <c:crossAx val="97875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aziende</a:t>
            </a:r>
            <a:r>
              <a:rPr lang="en-US" dirty="0" smtClean="0"/>
              <a:t> innovative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totale</a:t>
            </a:r>
            <a:endParaRPr lang="en-US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Val val="1"/>
          </c:dLbls>
          <c:cat>
            <c:strRef>
              <c:f>Foglio1!$A$2:$A$8</c:f>
              <c:strCache>
                <c:ptCount val="7"/>
                <c:pt idx="0">
                  <c:v>trasporto e magazzinaggio</c:v>
                </c:pt>
                <c:pt idx="1">
                  <c:v>costruzioni</c:v>
                </c:pt>
                <c:pt idx="2">
                  <c:v>commercio all'ingrosso e al dettaglio riparazione di autoveicoli e motocicli</c:v>
                </c:pt>
                <c:pt idx="3">
                  <c:v>fornitura di acqua reti fognarie, attività di gestione dei rifiuti e risanamento</c:v>
                </c:pt>
                <c:pt idx="4">
                  <c:v>attività professionali, scientifiche e tecniche</c:v>
                </c:pt>
                <c:pt idx="5">
                  <c:v>attività manifatturiere</c:v>
                </c:pt>
                <c:pt idx="6">
                  <c:v>servizi di informazione e comunicazione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37.5</c:v>
                </c:pt>
                <c:pt idx="1">
                  <c:v>37.6</c:v>
                </c:pt>
                <c:pt idx="2">
                  <c:v>48.8</c:v>
                </c:pt>
                <c:pt idx="3">
                  <c:v>53</c:v>
                </c:pt>
                <c:pt idx="4">
                  <c:v>57.1</c:v>
                </c:pt>
                <c:pt idx="5">
                  <c:v>58.7</c:v>
                </c:pt>
                <c:pt idx="6">
                  <c:v>67.2</c:v>
                </c:pt>
              </c:numCache>
            </c:numRef>
          </c:val>
        </c:ser>
        <c:gapWidth val="74"/>
        <c:axId val="165135872"/>
        <c:axId val="165137408"/>
      </c:barChart>
      <c:catAx>
        <c:axId val="16513587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65137408"/>
        <c:crosses val="autoZero"/>
        <c:auto val="1"/>
        <c:lblAlgn val="ctr"/>
        <c:lblOffset val="100"/>
      </c:catAx>
      <c:valAx>
        <c:axId val="165137408"/>
        <c:scaling>
          <c:orientation val="minMax"/>
        </c:scaling>
        <c:delete val="1"/>
        <c:axPos val="b"/>
        <c:numFmt formatCode="General" sourceLinked="1"/>
        <c:tickLblPos val="none"/>
        <c:crossAx val="165135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13098000565801968"/>
          <c:y val="4.2972518044732254E-2"/>
          <c:w val="0.83989078533083961"/>
          <c:h val="0.73594380165872242"/>
        </c:manualLayout>
      </c:layout>
      <c:barChart>
        <c:barDir val="col"/>
        <c:grouping val="clustered"/>
        <c:ser>
          <c:idx val="1"/>
          <c:order val="1"/>
          <c:tx>
            <c:strRef>
              <c:f>Foglio1!$C$1</c:f>
              <c:strCache>
                <c:ptCount val="1"/>
                <c:pt idx="0">
                  <c:v>% difficile reperimento</c:v>
                </c:pt>
              </c:strCache>
            </c:strRef>
          </c:tx>
          <c:cat>
            <c:numRef>
              <c:f>Foglio1!$A$2:$A$19</c:f>
              <c:numCache>
                <c:formatCode>General</c:formatCode>
                <c:ptCount val="18"/>
                <c:pt idx="0">
                  <c:v>2012</c:v>
                </c:pt>
                <c:pt idx="4">
                  <c:v>2013</c:v>
                </c:pt>
                <c:pt idx="8">
                  <c:v>2014</c:v>
                </c:pt>
                <c:pt idx="12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Foglio1!$C$2:$C$19</c:f>
              <c:numCache>
                <c:formatCode>General</c:formatCode>
                <c:ptCount val="18"/>
                <c:pt idx="0">
                  <c:v>27.1</c:v>
                </c:pt>
                <c:pt idx="1">
                  <c:v>21.9</c:v>
                </c:pt>
                <c:pt idx="2">
                  <c:v>23.7</c:v>
                </c:pt>
                <c:pt idx="3">
                  <c:v>29.9</c:v>
                </c:pt>
                <c:pt idx="4">
                  <c:v>22.6</c:v>
                </c:pt>
                <c:pt idx="5">
                  <c:v>27.3</c:v>
                </c:pt>
                <c:pt idx="6">
                  <c:v>21.7</c:v>
                </c:pt>
                <c:pt idx="7">
                  <c:v>24.2</c:v>
                </c:pt>
                <c:pt idx="8">
                  <c:v>16.2</c:v>
                </c:pt>
                <c:pt idx="9">
                  <c:v>24</c:v>
                </c:pt>
                <c:pt idx="10">
                  <c:v>23.5</c:v>
                </c:pt>
                <c:pt idx="11">
                  <c:v>15.5</c:v>
                </c:pt>
                <c:pt idx="12">
                  <c:v>21.2</c:v>
                </c:pt>
                <c:pt idx="13">
                  <c:v>19</c:v>
                </c:pt>
                <c:pt idx="14">
                  <c:v>15.5</c:v>
                </c:pt>
                <c:pt idx="15">
                  <c:v>24.7</c:v>
                </c:pt>
                <c:pt idx="16">
                  <c:v>29.7</c:v>
                </c:pt>
                <c:pt idx="17">
                  <c:v>26.2</c:v>
                </c:pt>
              </c:numCache>
            </c:numRef>
          </c:val>
        </c:ser>
        <c:gapWidth val="70"/>
        <c:axId val="153807872"/>
        <c:axId val="153806336"/>
      </c:barChart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Tecnici dell'ingegneria</c:v>
                </c:pt>
              </c:strCache>
            </c:strRef>
          </c:tx>
          <c:spPr>
            <a:ln w="44450"/>
          </c:spPr>
          <c:cat>
            <c:numRef>
              <c:f>Foglio1!$A$2:$A$19</c:f>
              <c:numCache>
                <c:formatCode>General</c:formatCode>
                <c:ptCount val="18"/>
                <c:pt idx="0">
                  <c:v>2012</c:v>
                </c:pt>
                <c:pt idx="4">
                  <c:v>2013</c:v>
                </c:pt>
                <c:pt idx="8">
                  <c:v>2014</c:v>
                </c:pt>
                <c:pt idx="12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Foglio1!$B$2:$B$19</c:f>
              <c:numCache>
                <c:formatCode>General</c:formatCode>
                <c:ptCount val="18"/>
                <c:pt idx="0">
                  <c:v>7540</c:v>
                </c:pt>
                <c:pt idx="1">
                  <c:v>5650</c:v>
                </c:pt>
                <c:pt idx="2">
                  <c:v>3500</c:v>
                </c:pt>
                <c:pt idx="3">
                  <c:v>4260</c:v>
                </c:pt>
                <c:pt idx="4">
                  <c:v>4910</c:v>
                </c:pt>
                <c:pt idx="5">
                  <c:v>4790</c:v>
                </c:pt>
                <c:pt idx="6">
                  <c:v>4250</c:v>
                </c:pt>
                <c:pt idx="7">
                  <c:v>4700</c:v>
                </c:pt>
                <c:pt idx="8">
                  <c:v>5480</c:v>
                </c:pt>
                <c:pt idx="9">
                  <c:v>5920</c:v>
                </c:pt>
                <c:pt idx="10">
                  <c:v>3990</c:v>
                </c:pt>
                <c:pt idx="11">
                  <c:v>4830</c:v>
                </c:pt>
                <c:pt idx="12">
                  <c:v>6590</c:v>
                </c:pt>
                <c:pt idx="13">
                  <c:v>8310</c:v>
                </c:pt>
                <c:pt idx="14">
                  <c:v>4830</c:v>
                </c:pt>
                <c:pt idx="15">
                  <c:v>5060</c:v>
                </c:pt>
                <c:pt idx="16">
                  <c:v>6620</c:v>
                </c:pt>
                <c:pt idx="17">
                  <c:v>10060</c:v>
                </c:pt>
              </c:numCache>
            </c:numRef>
          </c:val>
        </c:ser>
        <c:marker val="1"/>
        <c:axId val="163415936"/>
        <c:axId val="153804800"/>
      </c:lineChart>
      <c:catAx>
        <c:axId val="163415936"/>
        <c:scaling>
          <c:orientation val="minMax"/>
        </c:scaling>
        <c:axPos val="b"/>
        <c:numFmt formatCode="General" sourceLinked="1"/>
        <c:tickLblPos val="nextTo"/>
        <c:crossAx val="153804800"/>
        <c:crosses val="autoZero"/>
        <c:auto val="1"/>
        <c:lblAlgn val="ctr"/>
        <c:lblOffset val="100"/>
      </c:catAx>
      <c:valAx>
        <c:axId val="153804800"/>
        <c:scaling>
          <c:orientation val="minMax"/>
        </c:scaling>
        <c:axPos val="l"/>
        <c:majorGridlines/>
        <c:numFmt formatCode="General" sourceLinked="1"/>
        <c:tickLblPos val="nextTo"/>
        <c:crossAx val="163415936"/>
        <c:crosses val="autoZero"/>
        <c:crossBetween val="between"/>
      </c:valAx>
      <c:valAx>
        <c:axId val="153806336"/>
        <c:scaling>
          <c:orientation val="minMax"/>
          <c:max val="60"/>
        </c:scaling>
        <c:axPos val="r"/>
        <c:numFmt formatCode="General" sourceLinked="1"/>
        <c:tickLblPos val="nextTo"/>
        <c:crossAx val="153807872"/>
        <c:crosses val="max"/>
        <c:crossBetween val="between"/>
      </c:valAx>
      <c:catAx>
        <c:axId val="153807872"/>
        <c:scaling>
          <c:orientation val="minMax"/>
        </c:scaling>
        <c:delete val="1"/>
        <c:axPos val="b"/>
        <c:numFmt formatCode="General" sourceLinked="1"/>
        <c:tickLblPos val="none"/>
        <c:crossAx val="15380633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6.3311407552654519E-2"/>
          <c:y val="0.91067063977018436"/>
          <c:w val="0.91519670781138851"/>
          <c:h val="7.2532284772591424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Tonnellate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rifiuti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mln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euro </a:t>
            </a:r>
            <a:r>
              <a:rPr lang="en-US" baseline="0" dirty="0" err="1" smtClean="0"/>
              <a:t>prodotti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</c:dLbls>
          <c:cat>
            <c:strRef>
              <c:f>Foglio1!$A$2:$A$6</c:f>
              <c:strCache>
                <c:ptCount val="5"/>
                <c:pt idx="0">
                  <c:v>Italia</c:v>
                </c:pt>
                <c:pt idx="1">
                  <c:v>Regno Unito</c:v>
                </c:pt>
                <c:pt idx="2">
                  <c:v>Spagna</c:v>
                </c:pt>
                <c:pt idx="3">
                  <c:v>Germania</c:v>
                </c:pt>
                <c:pt idx="4">
                  <c:v>Francia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40.1</c:v>
                </c:pt>
                <c:pt idx="1">
                  <c:v>49.8</c:v>
                </c:pt>
                <c:pt idx="2">
                  <c:v>50.1</c:v>
                </c:pt>
                <c:pt idx="3">
                  <c:v>63.7</c:v>
                </c:pt>
                <c:pt idx="4">
                  <c:v>83.5</c:v>
                </c:pt>
              </c:numCache>
            </c:numRef>
          </c:val>
        </c:ser>
        <c:gapWidth val="66"/>
        <c:axId val="154000768"/>
        <c:axId val="163402880"/>
      </c:barChart>
      <c:catAx>
        <c:axId val="154000768"/>
        <c:scaling>
          <c:orientation val="minMax"/>
        </c:scaling>
        <c:axPos val="b"/>
        <c:tickLblPos val="nextTo"/>
        <c:crossAx val="163402880"/>
        <c:crosses val="autoZero"/>
        <c:auto val="1"/>
        <c:lblAlgn val="ctr"/>
        <c:lblOffset val="100"/>
      </c:catAx>
      <c:valAx>
        <c:axId val="163402880"/>
        <c:scaling>
          <c:orientation val="minMax"/>
        </c:scaling>
        <c:delete val="1"/>
        <c:axPos val="l"/>
        <c:numFmt formatCode="General" sourceLinked="1"/>
        <c:tickLblPos val="none"/>
        <c:crossAx val="154000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Tonnellate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rifiuti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mln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euro </a:t>
            </a:r>
            <a:r>
              <a:rPr lang="en-US" baseline="0" dirty="0" err="1" smtClean="0"/>
              <a:t>prodotti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Val val="1"/>
          </c:dLbls>
          <c:cat>
            <c:strRef>
              <c:f>Foglio1!$A$2:$A$6</c:f>
              <c:strCache>
                <c:ptCount val="5"/>
                <c:pt idx="0">
                  <c:v>Francia</c:v>
                </c:pt>
                <c:pt idx="1">
                  <c:v>Italia</c:v>
                </c:pt>
                <c:pt idx="2">
                  <c:v>Regno Unito</c:v>
                </c:pt>
                <c:pt idx="3">
                  <c:v>Spagna</c:v>
                </c:pt>
                <c:pt idx="4">
                  <c:v>Germania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91</c:v>
                </c:pt>
                <c:pt idx="1">
                  <c:v>113</c:v>
                </c:pt>
                <c:pt idx="2">
                  <c:v>135</c:v>
                </c:pt>
                <c:pt idx="3">
                  <c:v>138</c:v>
                </c:pt>
                <c:pt idx="4">
                  <c:v>158</c:v>
                </c:pt>
              </c:numCache>
            </c:numRef>
          </c:val>
        </c:ser>
        <c:gapWidth val="50"/>
        <c:axId val="154252032"/>
        <c:axId val="154253568"/>
      </c:barChart>
      <c:catAx>
        <c:axId val="154252032"/>
        <c:scaling>
          <c:orientation val="minMax"/>
        </c:scaling>
        <c:axPos val="b"/>
        <c:tickLblPos val="nextTo"/>
        <c:crossAx val="154253568"/>
        <c:crosses val="autoZero"/>
        <c:auto val="1"/>
        <c:lblAlgn val="ctr"/>
        <c:lblOffset val="100"/>
      </c:catAx>
      <c:valAx>
        <c:axId val="154253568"/>
        <c:scaling>
          <c:orientation val="minMax"/>
        </c:scaling>
        <c:delete val="1"/>
        <c:axPos val="l"/>
        <c:numFmt formatCode="General" sourceLinked="1"/>
        <c:tickLblPos val="none"/>
        <c:crossAx val="1542520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7A7DF-413D-4B41-9B72-95A0077B8C99}" type="doc">
      <dgm:prSet loTypeId="urn:microsoft.com/office/officeart/2005/8/layout/list1" loCatId="list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it-IT"/>
        </a:p>
      </dgm:t>
    </dgm:pt>
    <dgm:pt modelId="{EF648106-CF19-4DB8-9E2C-4BE3E339B803}">
      <dgm:prSet phldrT="[Testo]" custT="1"/>
      <dgm:spPr/>
      <dgm:t>
        <a:bodyPr/>
        <a:lstStyle/>
        <a:p>
          <a:r>
            <a:rPr lang="it-IT" sz="1600" b="1" dirty="0" err="1" smtClean="0"/>
            <a:t>Advanced</a:t>
          </a:r>
          <a:r>
            <a:rPr lang="it-IT" sz="1600" b="1" dirty="0" smtClean="0"/>
            <a:t> manufacturing </a:t>
          </a:r>
          <a:r>
            <a:rPr lang="it-IT" sz="1600" b="1" dirty="0" err="1" smtClean="0"/>
            <a:t>solutions</a:t>
          </a:r>
          <a:endParaRPr lang="it-IT" sz="1600" b="1" dirty="0"/>
        </a:p>
      </dgm:t>
    </dgm:pt>
    <dgm:pt modelId="{C83EDA84-0DA8-4305-89CE-5973C3C33BA2}" type="parTrans" cxnId="{3DB79572-690A-4096-8509-2E3620FC469E}">
      <dgm:prSet/>
      <dgm:spPr/>
      <dgm:t>
        <a:bodyPr/>
        <a:lstStyle/>
        <a:p>
          <a:endParaRPr lang="it-IT" sz="1600" b="1"/>
        </a:p>
      </dgm:t>
    </dgm:pt>
    <dgm:pt modelId="{4EF9D2CD-B16E-4A2F-B492-00475BC54B2B}" type="sibTrans" cxnId="{3DB79572-690A-4096-8509-2E3620FC469E}">
      <dgm:prSet/>
      <dgm:spPr/>
      <dgm:t>
        <a:bodyPr/>
        <a:lstStyle/>
        <a:p>
          <a:endParaRPr lang="it-IT" sz="1600" b="1"/>
        </a:p>
      </dgm:t>
    </dgm:pt>
    <dgm:pt modelId="{99F2E92F-0121-41A7-B1CD-E9BDE6C48255}">
      <dgm:prSet phldrT="[Testo]" custT="1"/>
      <dgm:spPr/>
      <dgm:t>
        <a:bodyPr/>
        <a:lstStyle/>
        <a:p>
          <a:r>
            <a:rPr lang="it-IT" sz="1600" b="1" dirty="0" err="1" smtClean="0"/>
            <a:t>Augmented</a:t>
          </a:r>
          <a:r>
            <a:rPr lang="it-IT" sz="1600" b="1" dirty="0" smtClean="0"/>
            <a:t> reality</a:t>
          </a:r>
          <a:endParaRPr lang="it-IT" sz="1600" b="1" dirty="0"/>
        </a:p>
      </dgm:t>
    </dgm:pt>
    <dgm:pt modelId="{765EF52C-C3B1-4310-8350-6BE8E12BC50E}" type="parTrans" cxnId="{1D8CDA28-4E63-4B2E-ACDE-31F0EA9DACD6}">
      <dgm:prSet/>
      <dgm:spPr/>
      <dgm:t>
        <a:bodyPr/>
        <a:lstStyle/>
        <a:p>
          <a:endParaRPr lang="it-IT" sz="1600" b="1"/>
        </a:p>
      </dgm:t>
    </dgm:pt>
    <dgm:pt modelId="{DB2FD20A-3A81-4BF2-B1A6-16FCE14860DE}" type="sibTrans" cxnId="{1D8CDA28-4E63-4B2E-ACDE-31F0EA9DACD6}">
      <dgm:prSet/>
      <dgm:spPr/>
      <dgm:t>
        <a:bodyPr/>
        <a:lstStyle/>
        <a:p>
          <a:endParaRPr lang="it-IT" sz="1600" b="1"/>
        </a:p>
      </dgm:t>
    </dgm:pt>
    <dgm:pt modelId="{15890945-8CB3-433C-B099-BA442732FC4C}">
      <dgm:prSet phldrT="[Testo]" custT="1"/>
      <dgm:spPr/>
      <dgm:t>
        <a:bodyPr/>
        <a:lstStyle/>
        <a:p>
          <a:r>
            <a:rPr lang="it-IT" sz="1600" b="1" dirty="0" smtClean="0"/>
            <a:t>Stampanti in 3D connesse a software di sviluppo digitale</a:t>
          </a:r>
          <a:endParaRPr lang="it-IT" sz="1600" b="1" dirty="0"/>
        </a:p>
      </dgm:t>
    </dgm:pt>
    <dgm:pt modelId="{CF5E08A7-D4FC-4A99-94F5-3BF34618CCC5}" type="parTrans" cxnId="{E57347A7-339E-4FB8-BD15-4B386163E469}">
      <dgm:prSet/>
      <dgm:spPr/>
      <dgm:t>
        <a:bodyPr/>
        <a:lstStyle/>
        <a:p>
          <a:endParaRPr lang="it-IT" sz="1600" b="1"/>
        </a:p>
      </dgm:t>
    </dgm:pt>
    <dgm:pt modelId="{B986A459-1A2E-4389-8401-D9798521F01E}" type="sibTrans" cxnId="{E57347A7-339E-4FB8-BD15-4B386163E469}">
      <dgm:prSet/>
      <dgm:spPr/>
      <dgm:t>
        <a:bodyPr/>
        <a:lstStyle/>
        <a:p>
          <a:endParaRPr lang="it-IT" sz="1600" b="1"/>
        </a:p>
      </dgm:t>
    </dgm:pt>
    <dgm:pt modelId="{9C1BC1CE-38D4-4613-AEF8-0ACBCBA7A21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/>
            <a:t>Robot collaborativi interconnessi</a:t>
          </a:r>
        </a:p>
      </dgm:t>
    </dgm:pt>
    <dgm:pt modelId="{A69C6F43-AF9C-4FAE-913C-5AFFC385408A}" type="parTrans" cxnId="{3891CAB2-8BEB-492C-B1B0-3088B9DE98ED}">
      <dgm:prSet/>
      <dgm:spPr/>
      <dgm:t>
        <a:bodyPr/>
        <a:lstStyle/>
        <a:p>
          <a:endParaRPr lang="it-IT" sz="1600" b="1"/>
        </a:p>
      </dgm:t>
    </dgm:pt>
    <dgm:pt modelId="{491676C7-19BD-42C1-978F-8EC29B852B09}" type="sibTrans" cxnId="{3891CAB2-8BEB-492C-B1B0-3088B9DE98ED}">
      <dgm:prSet/>
      <dgm:spPr/>
      <dgm:t>
        <a:bodyPr/>
        <a:lstStyle/>
        <a:p>
          <a:endParaRPr lang="it-IT" sz="1600" b="1"/>
        </a:p>
      </dgm:t>
    </dgm:pt>
    <dgm:pt modelId="{C2D92EF7-0036-4B85-9506-9237F8139BD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 smtClean="0"/>
            <a:t>Additive manufacturing</a:t>
          </a:r>
        </a:p>
      </dgm:t>
    </dgm:pt>
    <dgm:pt modelId="{B72D6798-1FD9-4584-9913-9EB813C137CD}" type="parTrans" cxnId="{BCCE5D2C-E166-4702-9025-39A6F18F1FA6}">
      <dgm:prSet/>
      <dgm:spPr/>
      <dgm:t>
        <a:bodyPr/>
        <a:lstStyle/>
        <a:p>
          <a:endParaRPr lang="it-IT" sz="1600" b="1"/>
        </a:p>
      </dgm:t>
    </dgm:pt>
    <dgm:pt modelId="{EDE49A06-EC97-489D-BC3F-5D5172EC6CEF}" type="sibTrans" cxnId="{BCCE5D2C-E166-4702-9025-39A6F18F1FA6}">
      <dgm:prSet/>
      <dgm:spPr/>
      <dgm:t>
        <a:bodyPr/>
        <a:lstStyle/>
        <a:p>
          <a:endParaRPr lang="it-IT" sz="1600" b="1"/>
        </a:p>
      </dgm:t>
    </dgm:pt>
    <dgm:pt modelId="{4400FE4C-ED62-4FFD-84EF-8187A4FDF91F}">
      <dgm:prSet phldrT="[Testo]" custT="1"/>
      <dgm:spPr/>
      <dgm:t>
        <a:bodyPr/>
        <a:lstStyle/>
        <a:p>
          <a:r>
            <a:rPr lang="it-IT" sz="1600" b="1" dirty="0" smtClean="0"/>
            <a:t>Realtà aumentata a supporto dei processi produttivi</a:t>
          </a:r>
          <a:endParaRPr lang="it-IT" sz="1600" b="1" dirty="0"/>
        </a:p>
      </dgm:t>
    </dgm:pt>
    <dgm:pt modelId="{D03D9651-2E1C-4339-B42D-F613CEB30B51}" type="parTrans" cxnId="{0ED99B20-6FFD-4851-B717-FF3847AE7700}">
      <dgm:prSet/>
      <dgm:spPr/>
      <dgm:t>
        <a:bodyPr/>
        <a:lstStyle/>
        <a:p>
          <a:endParaRPr lang="it-IT" sz="1600" b="1"/>
        </a:p>
      </dgm:t>
    </dgm:pt>
    <dgm:pt modelId="{7DFF6D23-4596-478C-9A47-8AA258683CEF}" type="sibTrans" cxnId="{0ED99B20-6FFD-4851-B717-FF3847AE7700}">
      <dgm:prSet/>
      <dgm:spPr/>
      <dgm:t>
        <a:bodyPr/>
        <a:lstStyle/>
        <a:p>
          <a:endParaRPr lang="it-IT" sz="1600" b="1"/>
        </a:p>
      </dgm:t>
    </dgm:pt>
    <dgm:pt modelId="{5237EAAB-0CE9-4D06-806C-B1F697FB925F}">
      <dgm:prSet phldrT="[Testo]" custT="1"/>
      <dgm:spPr/>
      <dgm:t>
        <a:bodyPr/>
        <a:lstStyle/>
        <a:p>
          <a:r>
            <a:rPr lang="it-IT" sz="1600" b="1" dirty="0" err="1" smtClean="0"/>
            <a:t>Horizontal</a:t>
          </a:r>
          <a:r>
            <a:rPr lang="it-IT" sz="1600" b="1" dirty="0" smtClean="0"/>
            <a:t> / </a:t>
          </a:r>
          <a:r>
            <a:rPr lang="it-IT" sz="1600" b="1" dirty="0" err="1" smtClean="0"/>
            <a:t>vertical</a:t>
          </a:r>
          <a:r>
            <a:rPr lang="it-IT" sz="1600" b="1" dirty="0" smtClean="0"/>
            <a:t> </a:t>
          </a:r>
          <a:r>
            <a:rPr lang="it-IT" sz="1600" b="1" dirty="0" err="1" smtClean="0"/>
            <a:t>integration</a:t>
          </a:r>
          <a:endParaRPr lang="it-IT" sz="1600" b="1" dirty="0"/>
        </a:p>
      </dgm:t>
    </dgm:pt>
    <dgm:pt modelId="{391860C7-87D0-417B-AA16-11875D4AB8E4}" type="parTrans" cxnId="{1433EEBC-6CD1-41CE-A70B-E995760E1065}">
      <dgm:prSet/>
      <dgm:spPr/>
      <dgm:t>
        <a:bodyPr/>
        <a:lstStyle/>
        <a:p>
          <a:endParaRPr lang="it-IT" sz="1600" b="1"/>
        </a:p>
      </dgm:t>
    </dgm:pt>
    <dgm:pt modelId="{1E1009EC-0C73-466C-A54C-225B787398B4}" type="sibTrans" cxnId="{1433EEBC-6CD1-41CE-A70B-E995760E1065}">
      <dgm:prSet/>
      <dgm:spPr/>
      <dgm:t>
        <a:bodyPr/>
        <a:lstStyle/>
        <a:p>
          <a:endParaRPr lang="it-IT" sz="1600" b="1"/>
        </a:p>
      </dgm:t>
    </dgm:pt>
    <dgm:pt modelId="{0ADBB3C1-EFE8-435A-A07F-CE753E942335}">
      <dgm:prSet phldrT="[Testo]" custT="1"/>
      <dgm:spPr/>
      <dgm:t>
        <a:bodyPr/>
        <a:lstStyle/>
        <a:p>
          <a:r>
            <a:rPr lang="it-IT" sz="1600" b="1" dirty="0" smtClean="0"/>
            <a:t>Integrazione informazioni lungo la catena del valore</a:t>
          </a:r>
          <a:endParaRPr lang="it-IT" sz="1600" b="1" dirty="0"/>
        </a:p>
      </dgm:t>
    </dgm:pt>
    <dgm:pt modelId="{17FC8A24-AE33-49B7-83B1-40CE77B54B01}" type="parTrans" cxnId="{0E5717EC-8023-4DF7-A884-45769CA65E3B}">
      <dgm:prSet/>
      <dgm:spPr/>
      <dgm:t>
        <a:bodyPr/>
        <a:lstStyle/>
        <a:p>
          <a:endParaRPr lang="it-IT" sz="1600" b="1"/>
        </a:p>
      </dgm:t>
    </dgm:pt>
    <dgm:pt modelId="{E1048BA4-642C-478D-A96E-829F912B2476}" type="sibTrans" cxnId="{0E5717EC-8023-4DF7-A884-45769CA65E3B}">
      <dgm:prSet/>
      <dgm:spPr/>
      <dgm:t>
        <a:bodyPr/>
        <a:lstStyle/>
        <a:p>
          <a:endParaRPr lang="it-IT" sz="1600" b="1"/>
        </a:p>
      </dgm:t>
    </dgm:pt>
    <dgm:pt modelId="{BB4791C9-65D6-46E7-B0F4-DE0DB6E423E8}">
      <dgm:prSet phldrT="[Testo]" custT="1"/>
      <dgm:spPr/>
      <dgm:t>
        <a:bodyPr/>
        <a:lstStyle/>
        <a:p>
          <a:r>
            <a:rPr lang="it-IT" sz="1600" b="1" dirty="0" smtClean="0"/>
            <a:t>Industrial Internet</a:t>
          </a:r>
          <a:endParaRPr lang="it-IT" sz="1600" b="1" dirty="0"/>
        </a:p>
      </dgm:t>
    </dgm:pt>
    <dgm:pt modelId="{AE1A6DA6-BFB9-4002-A3B2-B3F840E31CD7}" type="parTrans" cxnId="{3E7A91C9-A1B1-471D-8719-70868B216078}">
      <dgm:prSet/>
      <dgm:spPr/>
      <dgm:t>
        <a:bodyPr/>
        <a:lstStyle/>
        <a:p>
          <a:endParaRPr lang="it-IT" sz="1600" b="1"/>
        </a:p>
      </dgm:t>
    </dgm:pt>
    <dgm:pt modelId="{DFF90C24-8DC0-40F3-9191-26E212CBD282}" type="sibTrans" cxnId="{3E7A91C9-A1B1-471D-8719-70868B216078}">
      <dgm:prSet/>
      <dgm:spPr/>
      <dgm:t>
        <a:bodyPr/>
        <a:lstStyle/>
        <a:p>
          <a:endParaRPr lang="it-IT" sz="1600" b="1"/>
        </a:p>
      </dgm:t>
    </dgm:pt>
    <dgm:pt modelId="{0034C56D-F752-436E-B94B-9AC3392C271F}">
      <dgm:prSet phldrT="[Testo]" custT="1"/>
      <dgm:spPr/>
      <dgm:t>
        <a:bodyPr/>
        <a:lstStyle/>
        <a:p>
          <a:r>
            <a:rPr lang="it-IT" sz="1600" b="1" dirty="0" smtClean="0"/>
            <a:t>Comunicazione </a:t>
          </a:r>
          <a:r>
            <a:rPr lang="it-IT" sz="1600" b="1" dirty="0" err="1" smtClean="0"/>
            <a:t>multidirezionale</a:t>
          </a:r>
          <a:r>
            <a:rPr lang="it-IT" sz="1600" b="1" dirty="0" smtClean="0"/>
            <a:t> tra processi e prodotti</a:t>
          </a:r>
          <a:endParaRPr lang="it-IT" sz="1600" b="1" dirty="0"/>
        </a:p>
      </dgm:t>
    </dgm:pt>
    <dgm:pt modelId="{E1DBE53B-E218-4E8B-B136-2B2FE356BA54}" type="parTrans" cxnId="{7895C4CF-AF43-4F2D-8CB0-283735B90234}">
      <dgm:prSet/>
      <dgm:spPr/>
      <dgm:t>
        <a:bodyPr/>
        <a:lstStyle/>
        <a:p>
          <a:endParaRPr lang="it-IT" sz="1600" b="1"/>
        </a:p>
      </dgm:t>
    </dgm:pt>
    <dgm:pt modelId="{70C8D1DA-D091-4F12-A8AF-CAF424C6253B}" type="sibTrans" cxnId="{7895C4CF-AF43-4F2D-8CB0-283735B90234}">
      <dgm:prSet/>
      <dgm:spPr/>
      <dgm:t>
        <a:bodyPr/>
        <a:lstStyle/>
        <a:p>
          <a:endParaRPr lang="it-IT" sz="1600" b="1"/>
        </a:p>
      </dgm:t>
    </dgm:pt>
    <dgm:pt modelId="{E961422F-AAB2-488C-B8B8-89D507D1CD4A}">
      <dgm:prSet phldrT="[Testo]" custT="1"/>
      <dgm:spPr/>
      <dgm:t>
        <a:bodyPr/>
        <a:lstStyle/>
        <a:p>
          <a:r>
            <a:rPr lang="it-IT" sz="1600" b="1" dirty="0" smtClean="0"/>
            <a:t>Cyber security</a:t>
          </a:r>
          <a:endParaRPr lang="it-IT" sz="1600" b="1" dirty="0"/>
        </a:p>
      </dgm:t>
    </dgm:pt>
    <dgm:pt modelId="{3D5D25E5-0DFD-45E8-9305-C67A895E7C13}" type="parTrans" cxnId="{3BBC389E-4094-4B87-88C6-8C355C2A11B1}">
      <dgm:prSet/>
      <dgm:spPr/>
      <dgm:t>
        <a:bodyPr/>
        <a:lstStyle/>
        <a:p>
          <a:endParaRPr lang="it-IT" sz="1600" b="1"/>
        </a:p>
      </dgm:t>
    </dgm:pt>
    <dgm:pt modelId="{338E58AB-BFF8-4013-9F45-48DC5B1AAEEA}" type="sibTrans" cxnId="{3BBC389E-4094-4B87-88C6-8C355C2A11B1}">
      <dgm:prSet/>
      <dgm:spPr/>
      <dgm:t>
        <a:bodyPr/>
        <a:lstStyle/>
        <a:p>
          <a:endParaRPr lang="it-IT" sz="1600" b="1"/>
        </a:p>
      </dgm:t>
    </dgm:pt>
    <dgm:pt modelId="{DD7F0257-DACE-4A1E-9F2D-BA477FBD8576}">
      <dgm:prSet phldrT="[Testo]" custT="1"/>
      <dgm:spPr/>
      <dgm:t>
        <a:bodyPr/>
        <a:lstStyle/>
        <a:p>
          <a:r>
            <a:rPr lang="it-IT" sz="1600" b="1" dirty="0" err="1" smtClean="0"/>
            <a:t>Cloud</a:t>
          </a:r>
          <a:endParaRPr lang="it-IT" sz="1600" b="1" dirty="0"/>
        </a:p>
      </dgm:t>
    </dgm:pt>
    <dgm:pt modelId="{D3F56C3E-86C5-4B9B-9BF7-E624CED6B580}" type="parTrans" cxnId="{1BD98238-5884-472E-9BBA-F17D8CDDE054}">
      <dgm:prSet/>
      <dgm:spPr/>
      <dgm:t>
        <a:bodyPr/>
        <a:lstStyle/>
        <a:p>
          <a:endParaRPr lang="it-IT" sz="1600" b="1"/>
        </a:p>
      </dgm:t>
    </dgm:pt>
    <dgm:pt modelId="{56D578B7-C821-4520-85E2-EBFFB2153579}" type="sibTrans" cxnId="{1BD98238-5884-472E-9BBA-F17D8CDDE054}">
      <dgm:prSet/>
      <dgm:spPr/>
      <dgm:t>
        <a:bodyPr/>
        <a:lstStyle/>
        <a:p>
          <a:endParaRPr lang="it-IT" sz="1600" b="1"/>
        </a:p>
      </dgm:t>
    </dgm:pt>
    <dgm:pt modelId="{BD6E8D1C-5559-4536-86F5-461F0B7DB1F4}">
      <dgm:prSet phldrT="[Testo]" custT="1"/>
      <dgm:spPr/>
      <dgm:t>
        <a:bodyPr/>
        <a:lstStyle/>
        <a:p>
          <a:r>
            <a:rPr lang="it-IT" sz="1600" b="1" smtClean="0"/>
            <a:t>Gestione di elevate quantità di dati su sistemi aperti</a:t>
          </a:r>
          <a:endParaRPr lang="it-IT" sz="1600" b="1" dirty="0"/>
        </a:p>
      </dgm:t>
    </dgm:pt>
    <dgm:pt modelId="{7EA70ADF-2B38-47C6-92EC-F902958301CB}" type="parTrans" cxnId="{22BCFD40-383F-4806-9229-BC7F339DA8A7}">
      <dgm:prSet/>
      <dgm:spPr/>
      <dgm:t>
        <a:bodyPr/>
        <a:lstStyle/>
        <a:p>
          <a:endParaRPr lang="it-IT" sz="1600" b="1"/>
        </a:p>
      </dgm:t>
    </dgm:pt>
    <dgm:pt modelId="{28BB62E1-596E-4F5F-849E-E7BF34834432}" type="sibTrans" cxnId="{22BCFD40-383F-4806-9229-BC7F339DA8A7}">
      <dgm:prSet/>
      <dgm:spPr/>
      <dgm:t>
        <a:bodyPr/>
        <a:lstStyle/>
        <a:p>
          <a:endParaRPr lang="it-IT" sz="1600" b="1"/>
        </a:p>
      </dgm:t>
    </dgm:pt>
    <dgm:pt modelId="{C0365FFD-9815-4B45-A5A6-90789B703A63}">
      <dgm:prSet phldrT="[Testo]" custT="1"/>
      <dgm:spPr/>
      <dgm:t>
        <a:bodyPr/>
        <a:lstStyle/>
        <a:p>
          <a:r>
            <a:rPr lang="it-IT" sz="1600" b="1" dirty="0" smtClean="0"/>
            <a:t>Sicurezza durante le operazioni in rete e sui sistemi aperti</a:t>
          </a:r>
          <a:endParaRPr lang="it-IT" sz="1600" b="1" dirty="0"/>
        </a:p>
      </dgm:t>
    </dgm:pt>
    <dgm:pt modelId="{E2E7814B-7F8B-430D-A735-F7D5A95D24E4}" type="parTrans" cxnId="{BD68448D-9467-4AE2-97E8-61283E9E35C9}">
      <dgm:prSet/>
      <dgm:spPr/>
      <dgm:t>
        <a:bodyPr/>
        <a:lstStyle/>
        <a:p>
          <a:endParaRPr lang="it-IT" sz="1600" b="1"/>
        </a:p>
      </dgm:t>
    </dgm:pt>
    <dgm:pt modelId="{F290A9F8-6A74-459B-84F2-1401A64FD7B0}" type="sibTrans" cxnId="{BD68448D-9467-4AE2-97E8-61283E9E35C9}">
      <dgm:prSet/>
      <dgm:spPr/>
      <dgm:t>
        <a:bodyPr/>
        <a:lstStyle/>
        <a:p>
          <a:endParaRPr lang="it-IT" sz="1600" b="1"/>
        </a:p>
      </dgm:t>
    </dgm:pt>
    <dgm:pt modelId="{9EDC1F5F-5096-48B5-80A1-253230B3A7ED}">
      <dgm:prSet phldrT="[Testo]" custT="1"/>
      <dgm:spPr/>
      <dgm:t>
        <a:bodyPr/>
        <a:lstStyle/>
        <a:p>
          <a:r>
            <a:rPr lang="it-IT" sz="1600" b="1" dirty="0" smtClean="0"/>
            <a:t>Big data and </a:t>
          </a:r>
          <a:r>
            <a:rPr lang="it-IT" sz="1600" b="1" dirty="0" err="1" smtClean="0"/>
            <a:t>analytics</a:t>
          </a:r>
          <a:endParaRPr lang="it-IT" sz="1600" b="1" dirty="0"/>
        </a:p>
      </dgm:t>
    </dgm:pt>
    <dgm:pt modelId="{FBF3F911-8001-4EC0-A512-BA180508F8B9}" type="parTrans" cxnId="{740D29BC-9013-4D4C-B7BB-CDA55FAE3488}">
      <dgm:prSet/>
      <dgm:spPr/>
      <dgm:t>
        <a:bodyPr/>
        <a:lstStyle/>
        <a:p>
          <a:endParaRPr lang="it-IT" sz="1600" b="1"/>
        </a:p>
      </dgm:t>
    </dgm:pt>
    <dgm:pt modelId="{4E5743CA-2268-4388-BCAF-DF6C89FED3D5}" type="sibTrans" cxnId="{740D29BC-9013-4D4C-B7BB-CDA55FAE3488}">
      <dgm:prSet/>
      <dgm:spPr/>
      <dgm:t>
        <a:bodyPr/>
        <a:lstStyle/>
        <a:p>
          <a:endParaRPr lang="it-IT" sz="1600" b="1"/>
        </a:p>
      </dgm:t>
    </dgm:pt>
    <dgm:pt modelId="{DC9EC099-B531-4EB1-BD43-E53D4C74A0B4}">
      <dgm:prSet phldrT="[Testo]" custT="1"/>
      <dgm:spPr/>
      <dgm:t>
        <a:bodyPr/>
        <a:lstStyle/>
        <a:p>
          <a:r>
            <a:rPr lang="it-IT" sz="1600" b="1" dirty="0" smtClean="0"/>
            <a:t>Analisi di un’ampia base di dati per ottimizzare prodotti e processi</a:t>
          </a:r>
          <a:endParaRPr lang="it-IT" sz="1600" b="1" dirty="0"/>
        </a:p>
      </dgm:t>
    </dgm:pt>
    <dgm:pt modelId="{DD293043-6980-4F36-B8CA-990ABC82A364}" type="parTrans" cxnId="{90856BC5-4A1D-40FC-A506-8831B64DCD22}">
      <dgm:prSet/>
      <dgm:spPr/>
      <dgm:t>
        <a:bodyPr/>
        <a:lstStyle/>
        <a:p>
          <a:endParaRPr lang="it-IT" sz="1600" b="1"/>
        </a:p>
      </dgm:t>
    </dgm:pt>
    <dgm:pt modelId="{E2623096-C57D-4E14-B60F-BB9B52A0C0CD}" type="sibTrans" cxnId="{90856BC5-4A1D-40FC-A506-8831B64DCD22}">
      <dgm:prSet/>
      <dgm:spPr/>
      <dgm:t>
        <a:bodyPr/>
        <a:lstStyle/>
        <a:p>
          <a:endParaRPr lang="it-IT" sz="1600" b="1"/>
        </a:p>
      </dgm:t>
    </dgm:pt>
    <dgm:pt modelId="{2256E50B-43F3-4EDA-9D38-A53D9C16EECB}" type="pres">
      <dgm:prSet presAssocID="{8277A7DF-413D-4B41-9B72-95A0077B8C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C95352B-83C2-4EFF-AE33-43928FBDC85A}" type="pres">
      <dgm:prSet presAssocID="{EF648106-CF19-4DB8-9E2C-4BE3E339B803}" presName="parentLin" presStyleCnt="0"/>
      <dgm:spPr/>
    </dgm:pt>
    <dgm:pt modelId="{B4F59597-B77E-4D4A-A263-E6F53BB74B4D}" type="pres">
      <dgm:prSet presAssocID="{EF648106-CF19-4DB8-9E2C-4BE3E339B803}" presName="parentLeftMargin" presStyleLbl="node1" presStyleIdx="0" presStyleCnt="8"/>
      <dgm:spPr/>
      <dgm:t>
        <a:bodyPr/>
        <a:lstStyle/>
        <a:p>
          <a:endParaRPr lang="it-IT"/>
        </a:p>
      </dgm:t>
    </dgm:pt>
    <dgm:pt modelId="{49C3225A-4F1C-415C-AE2B-25EE6BA9C75A}" type="pres">
      <dgm:prSet presAssocID="{EF648106-CF19-4DB8-9E2C-4BE3E339B803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A9000E-19D5-412F-9D69-C3ABE9978571}" type="pres">
      <dgm:prSet presAssocID="{EF648106-CF19-4DB8-9E2C-4BE3E339B803}" presName="negativeSpace" presStyleCnt="0"/>
      <dgm:spPr/>
    </dgm:pt>
    <dgm:pt modelId="{BC7C8859-743F-488B-A383-5804EA6C3F10}" type="pres">
      <dgm:prSet presAssocID="{EF648106-CF19-4DB8-9E2C-4BE3E339B803}" presName="childText" presStyleLbl="conFgAcc1" presStyleIdx="0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AE9473-4091-4B76-9438-FBC27BB334E7}" type="pres">
      <dgm:prSet presAssocID="{4EF9D2CD-B16E-4A2F-B492-00475BC54B2B}" presName="spaceBetweenRectangles" presStyleCnt="0"/>
      <dgm:spPr/>
    </dgm:pt>
    <dgm:pt modelId="{498ACA7A-605E-4A87-A043-FF4F81F879FE}" type="pres">
      <dgm:prSet presAssocID="{C2D92EF7-0036-4B85-9506-9237F8139BD2}" presName="parentLin" presStyleCnt="0"/>
      <dgm:spPr/>
    </dgm:pt>
    <dgm:pt modelId="{75B6A410-5558-4367-88C2-1193C6935919}" type="pres">
      <dgm:prSet presAssocID="{C2D92EF7-0036-4B85-9506-9237F8139BD2}" presName="parentLeftMargin" presStyleLbl="node1" presStyleIdx="0" presStyleCnt="8"/>
      <dgm:spPr/>
      <dgm:t>
        <a:bodyPr/>
        <a:lstStyle/>
        <a:p>
          <a:endParaRPr lang="it-IT"/>
        </a:p>
      </dgm:t>
    </dgm:pt>
    <dgm:pt modelId="{74B0E3C1-5CA5-4DDB-9A87-18144D6F353A}" type="pres">
      <dgm:prSet presAssocID="{C2D92EF7-0036-4B85-9506-9237F8139BD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114620-0FE1-45DB-BFDA-D05480762795}" type="pres">
      <dgm:prSet presAssocID="{C2D92EF7-0036-4B85-9506-9237F8139BD2}" presName="negativeSpace" presStyleCnt="0"/>
      <dgm:spPr/>
    </dgm:pt>
    <dgm:pt modelId="{401B5E48-FD81-4443-9D75-F753F4AC056B}" type="pres">
      <dgm:prSet presAssocID="{C2D92EF7-0036-4B85-9506-9237F8139BD2}" presName="childText" presStyleLbl="conFgAcc1" presStyleIdx="1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944FC0-A023-4D27-9D5C-D85737DD7EEA}" type="pres">
      <dgm:prSet presAssocID="{EDE49A06-EC97-489D-BC3F-5D5172EC6CEF}" presName="spaceBetweenRectangles" presStyleCnt="0"/>
      <dgm:spPr/>
    </dgm:pt>
    <dgm:pt modelId="{B13B1CE5-C515-4F82-988E-17D293460D26}" type="pres">
      <dgm:prSet presAssocID="{99F2E92F-0121-41A7-B1CD-E9BDE6C48255}" presName="parentLin" presStyleCnt="0"/>
      <dgm:spPr/>
    </dgm:pt>
    <dgm:pt modelId="{575A657E-52EA-4C91-B877-A4CEFCC6EBDE}" type="pres">
      <dgm:prSet presAssocID="{99F2E92F-0121-41A7-B1CD-E9BDE6C48255}" presName="parentLeftMargin" presStyleLbl="node1" presStyleIdx="1" presStyleCnt="8"/>
      <dgm:spPr/>
      <dgm:t>
        <a:bodyPr/>
        <a:lstStyle/>
        <a:p>
          <a:endParaRPr lang="it-IT"/>
        </a:p>
      </dgm:t>
    </dgm:pt>
    <dgm:pt modelId="{28C54908-B115-46AD-AC6C-58343843B9A0}" type="pres">
      <dgm:prSet presAssocID="{99F2E92F-0121-41A7-B1CD-E9BDE6C4825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5CB756-D0B4-4DF8-BD2D-09B7992C0B5A}" type="pres">
      <dgm:prSet presAssocID="{99F2E92F-0121-41A7-B1CD-E9BDE6C48255}" presName="negativeSpace" presStyleCnt="0"/>
      <dgm:spPr/>
    </dgm:pt>
    <dgm:pt modelId="{6C180C19-9066-4438-A4EB-87DC9AFEAE9C}" type="pres">
      <dgm:prSet presAssocID="{99F2E92F-0121-41A7-B1CD-E9BDE6C48255}" presName="childText" presStyleLbl="conFgAcc1" presStyleIdx="2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7117CC-E1B8-4CD8-8005-5B72430C395A}" type="pres">
      <dgm:prSet presAssocID="{DB2FD20A-3A81-4BF2-B1A6-16FCE14860DE}" presName="spaceBetweenRectangles" presStyleCnt="0"/>
      <dgm:spPr/>
    </dgm:pt>
    <dgm:pt modelId="{89C65CB0-5808-40C4-8FAC-DC0E08E06619}" type="pres">
      <dgm:prSet presAssocID="{5237EAAB-0CE9-4D06-806C-B1F697FB925F}" presName="parentLin" presStyleCnt="0"/>
      <dgm:spPr/>
    </dgm:pt>
    <dgm:pt modelId="{FD41B0D1-CDA4-455C-8A8E-7C8DBCEBCA63}" type="pres">
      <dgm:prSet presAssocID="{5237EAAB-0CE9-4D06-806C-B1F697FB925F}" presName="parentLeftMargin" presStyleLbl="node1" presStyleIdx="2" presStyleCnt="8"/>
      <dgm:spPr/>
      <dgm:t>
        <a:bodyPr/>
        <a:lstStyle/>
        <a:p>
          <a:endParaRPr lang="it-IT"/>
        </a:p>
      </dgm:t>
    </dgm:pt>
    <dgm:pt modelId="{F2F2318A-4DB3-4F97-9126-8BF4AAD031F8}" type="pres">
      <dgm:prSet presAssocID="{5237EAAB-0CE9-4D06-806C-B1F697FB925F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22E85F-FD58-4EC3-AE59-5ECCB7790554}" type="pres">
      <dgm:prSet presAssocID="{5237EAAB-0CE9-4D06-806C-B1F697FB925F}" presName="negativeSpace" presStyleCnt="0"/>
      <dgm:spPr/>
    </dgm:pt>
    <dgm:pt modelId="{0C1A2297-6E01-4B76-86A1-0B2DB66996E4}" type="pres">
      <dgm:prSet presAssocID="{5237EAAB-0CE9-4D06-806C-B1F697FB925F}" presName="childText" presStyleLbl="conFgAcc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5B156B-3078-4350-8D67-429FFB44DA1E}" type="pres">
      <dgm:prSet presAssocID="{1E1009EC-0C73-466C-A54C-225B787398B4}" presName="spaceBetweenRectangles" presStyleCnt="0"/>
      <dgm:spPr/>
    </dgm:pt>
    <dgm:pt modelId="{6A60FDA4-3A3B-4B12-8149-28B4F2DA53F6}" type="pres">
      <dgm:prSet presAssocID="{BB4791C9-65D6-46E7-B0F4-DE0DB6E423E8}" presName="parentLin" presStyleCnt="0"/>
      <dgm:spPr/>
    </dgm:pt>
    <dgm:pt modelId="{3AA3153A-24E7-485B-A26D-D2469603761B}" type="pres">
      <dgm:prSet presAssocID="{BB4791C9-65D6-46E7-B0F4-DE0DB6E423E8}" presName="parentLeftMargin" presStyleLbl="node1" presStyleIdx="3" presStyleCnt="8"/>
      <dgm:spPr/>
      <dgm:t>
        <a:bodyPr/>
        <a:lstStyle/>
        <a:p>
          <a:endParaRPr lang="it-IT"/>
        </a:p>
      </dgm:t>
    </dgm:pt>
    <dgm:pt modelId="{E3EC687A-2CB9-47E3-B0B1-D0120DFF7372}" type="pres">
      <dgm:prSet presAssocID="{BB4791C9-65D6-46E7-B0F4-DE0DB6E423E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EA8694-777C-4199-8725-E5D9276B94A7}" type="pres">
      <dgm:prSet presAssocID="{BB4791C9-65D6-46E7-B0F4-DE0DB6E423E8}" presName="negativeSpace" presStyleCnt="0"/>
      <dgm:spPr/>
    </dgm:pt>
    <dgm:pt modelId="{A220F2B1-5A42-4BC9-9F18-A836B47B3BD3}" type="pres">
      <dgm:prSet presAssocID="{BB4791C9-65D6-46E7-B0F4-DE0DB6E423E8}" presName="childText" presStyleLbl="conFgAcc1" presStyleIdx="4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91B8F9-B52A-4F7C-90E3-6B2207928367}" type="pres">
      <dgm:prSet presAssocID="{DFF90C24-8DC0-40F3-9191-26E212CBD282}" presName="spaceBetweenRectangles" presStyleCnt="0"/>
      <dgm:spPr/>
    </dgm:pt>
    <dgm:pt modelId="{889F91D7-CD6F-4B15-8C1C-27F7547D9AE0}" type="pres">
      <dgm:prSet presAssocID="{DD7F0257-DACE-4A1E-9F2D-BA477FBD8576}" presName="parentLin" presStyleCnt="0"/>
      <dgm:spPr/>
    </dgm:pt>
    <dgm:pt modelId="{A68B0961-90B7-4C77-912F-A99AA49CC098}" type="pres">
      <dgm:prSet presAssocID="{DD7F0257-DACE-4A1E-9F2D-BA477FBD8576}" presName="parentLeftMargin" presStyleLbl="node1" presStyleIdx="4" presStyleCnt="8"/>
      <dgm:spPr/>
      <dgm:t>
        <a:bodyPr/>
        <a:lstStyle/>
        <a:p>
          <a:endParaRPr lang="it-IT"/>
        </a:p>
      </dgm:t>
    </dgm:pt>
    <dgm:pt modelId="{881C8721-A8EB-463A-8E15-2C237D1D50A8}" type="pres">
      <dgm:prSet presAssocID="{DD7F0257-DACE-4A1E-9F2D-BA477FBD857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587874-6872-4683-9BA0-58189AE7D261}" type="pres">
      <dgm:prSet presAssocID="{DD7F0257-DACE-4A1E-9F2D-BA477FBD8576}" presName="negativeSpace" presStyleCnt="0"/>
      <dgm:spPr/>
    </dgm:pt>
    <dgm:pt modelId="{70903DBE-0635-4A8D-873C-D22F79D97D6C}" type="pres">
      <dgm:prSet presAssocID="{DD7F0257-DACE-4A1E-9F2D-BA477FBD8576}" presName="childText" presStyleLbl="conFgAcc1" presStyleIdx="5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5E09AC-E557-487C-AC08-33B5D84DDD76}" type="pres">
      <dgm:prSet presAssocID="{56D578B7-C821-4520-85E2-EBFFB2153579}" presName="spaceBetweenRectangles" presStyleCnt="0"/>
      <dgm:spPr/>
    </dgm:pt>
    <dgm:pt modelId="{648161C0-83AA-46E1-B70E-C94A1FF24335}" type="pres">
      <dgm:prSet presAssocID="{E961422F-AAB2-488C-B8B8-89D507D1CD4A}" presName="parentLin" presStyleCnt="0"/>
      <dgm:spPr/>
    </dgm:pt>
    <dgm:pt modelId="{793FCD1E-48C7-47D7-830D-71B7F2E76E7E}" type="pres">
      <dgm:prSet presAssocID="{E961422F-AAB2-488C-B8B8-89D507D1CD4A}" presName="parentLeftMargin" presStyleLbl="node1" presStyleIdx="5" presStyleCnt="8"/>
      <dgm:spPr/>
      <dgm:t>
        <a:bodyPr/>
        <a:lstStyle/>
        <a:p>
          <a:endParaRPr lang="it-IT"/>
        </a:p>
      </dgm:t>
    </dgm:pt>
    <dgm:pt modelId="{25A2916D-197D-408D-B96D-54D6D7E704D4}" type="pres">
      <dgm:prSet presAssocID="{E961422F-AAB2-488C-B8B8-89D507D1CD4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38796E5-AB66-45EE-8A23-EDC3CAEFFDA9}" type="pres">
      <dgm:prSet presAssocID="{E961422F-AAB2-488C-B8B8-89D507D1CD4A}" presName="negativeSpace" presStyleCnt="0"/>
      <dgm:spPr/>
    </dgm:pt>
    <dgm:pt modelId="{99371EF1-295E-4289-BEEA-F271611FB812}" type="pres">
      <dgm:prSet presAssocID="{E961422F-AAB2-488C-B8B8-89D507D1CD4A}" presName="childText" presStyleLbl="conFgAcc1" presStyleIdx="6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0A4C79-69F9-4AC5-ABC3-8B9C59D56C89}" type="pres">
      <dgm:prSet presAssocID="{338E58AB-BFF8-4013-9F45-48DC5B1AAEEA}" presName="spaceBetweenRectangles" presStyleCnt="0"/>
      <dgm:spPr/>
    </dgm:pt>
    <dgm:pt modelId="{590EACDE-A326-43D9-80BE-1BCA368E7AE5}" type="pres">
      <dgm:prSet presAssocID="{9EDC1F5F-5096-48B5-80A1-253230B3A7ED}" presName="parentLin" presStyleCnt="0"/>
      <dgm:spPr/>
    </dgm:pt>
    <dgm:pt modelId="{7D88A198-6555-407E-BFA1-239E4B8305D3}" type="pres">
      <dgm:prSet presAssocID="{9EDC1F5F-5096-48B5-80A1-253230B3A7ED}" presName="parentLeftMargin" presStyleLbl="node1" presStyleIdx="6" presStyleCnt="8"/>
      <dgm:spPr/>
      <dgm:t>
        <a:bodyPr/>
        <a:lstStyle/>
        <a:p>
          <a:endParaRPr lang="it-IT"/>
        </a:p>
      </dgm:t>
    </dgm:pt>
    <dgm:pt modelId="{2EAF33C3-F723-4342-8126-5F00B09B0332}" type="pres">
      <dgm:prSet presAssocID="{9EDC1F5F-5096-48B5-80A1-253230B3A7E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3E37C9-4E2A-4BC5-AB0F-65FAA1EF2B7B}" type="pres">
      <dgm:prSet presAssocID="{9EDC1F5F-5096-48B5-80A1-253230B3A7ED}" presName="negativeSpace" presStyleCnt="0"/>
      <dgm:spPr/>
    </dgm:pt>
    <dgm:pt modelId="{542E7CC9-15BE-4D4A-AD6B-633EF223C23E}" type="pres">
      <dgm:prSet presAssocID="{9EDC1F5F-5096-48B5-80A1-253230B3A7ED}" presName="childText" presStyleLbl="conFgAcc1" presStyleIdx="7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BBC389E-4094-4B87-88C6-8C355C2A11B1}" srcId="{8277A7DF-413D-4B41-9B72-95A0077B8C99}" destId="{E961422F-AAB2-488C-B8B8-89D507D1CD4A}" srcOrd="6" destOrd="0" parTransId="{3D5D25E5-0DFD-45E8-9305-C67A895E7C13}" sibTransId="{338E58AB-BFF8-4013-9F45-48DC5B1AAEEA}"/>
    <dgm:cxn modelId="{E57347A7-339E-4FB8-BD15-4B386163E469}" srcId="{C2D92EF7-0036-4B85-9506-9237F8139BD2}" destId="{15890945-8CB3-433C-B099-BA442732FC4C}" srcOrd="0" destOrd="0" parTransId="{CF5E08A7-D4FC-4A99-94F5-3BF34618CCC5}" sibTransId="{B986A459-1A2E-4389-8401-D9798521F01E}"/>
    <dgm:cxn modelId="{777BB3F6-ECF7-4F5E-9CB1-C1F1B1320550}" type="presOf" srcId="{9EDC1F5F-5096-48B5-80A1-253230B3A7ED}" destId="{2EAF33C3-F723-4342-8126-5F00B09B0332}" srcOrd="1" destOrd="0" presId="urn:microsoft.com/office/officeart/2005/8/layout/list1"/>
    <dgm:cxn modelId="{EA503158-F29E-4579-A2FB-88DF8C38B853}" type="presOf" srcId="{BD6E8D1C-5559-4536-86F5-461F0B7DB1F4}" destId="{70903DBE-0635-4A8D-873C-D22F79D97D6C}" srcOrd="0" destOrd="0" presId="urn:microsoft.com/office/officeart/2005/8/layout/list1"/>
    <dgm:cxn modelId="{740D29BC-9013-4D4C-B7BB-CDA55FAE3488}" srcId="{8277A7DF-413D-4B41-9B72-95A0077B8C99}" destId="{9EDC1F5F-5096-48B5-80A1-253230B3A7ED}" srcOrd="7" destOrd="0" parTransId="{FBF3F911-8001-4EC0-A512-BA180508F8B9}" sibTransId="{4E5743CA-2268-4388-BCAF-DF6C89FED3D5}"/>
    <dgm:cxn modelId="{E020A4F4-E360-4922-A7C0-459652741B1E}" type="presOf" srcId="{E961422F-AAB2-488C-B8B8-89D507D1CD4A}" destId="{793FCD1E-48C7-47D7-830D-71B7F2E76E7E}" srcOrd="0" destOrd="0" presId="urn:microsoft.com/office/officeart/2005/8/layout/list1"/>
    <dgm:cxn modelId="{43C3FF1D-6CE7-4B1A-A8FC-61891FAA492B}" type="presOf" srcId="{0034C56D-F752-436E-B94B-9AC3392C271F}" destId="{A220F2B1-5A42-4BC9-9F18-A836B47B3BD3}" srcOrd="0" destOrd="0" presId="urn:microsoft.com/office/officeart/2005/8/layout/list1"/>
    <dgm:cxn modelId="{22BCFD40-383F-4806-9229-BC7F339DA8A7}" srcId="{DD7F0257-DACE-4A1E-9F2D-BA477FBD8576}" destId="{BD6E8D1C-5559-4536-86F5-461F0B7DB1F4}" srcOrd="0" destOrd="0" parTransId="{7EA70ADF-2B38-47C6-92EC-F902958301CB}" sibTransId="{28BB62E1-596E-4F5F-849E-E7BF34834432}"/>
    <dgm:cxn modelId="{5B744B85-2F35-4DE9-B9D6-AA900B672CDF}" type="presOf" srcId="{E961422F-AAB2-488C-B8B8-89D507D1CD4A}" destId="{25A2916D-197D-408D-B96D-54D6D7E704D4}" srcOrd="1" destOrd="0" presId="urn:microsoft.com/office/officeart/2005/8/layout/list1"/>
    <dgm:cxn modelId="{8FB33DDA-F4F1-40D1-83EA-08DE155EF025}" type="presOf" srcId="{4400FE4C-ED62-4FFD-84EF-8187A4FDF91F}" destId="{6C180C19-9066-4438-A4EB-87DC9AFEAE9C}" srcOrd="0" destOrd="0" presId="urn:microsoft.com/office/officeart/2005/8/layout/list1"/>
    <dgm:cxn modelId="{8A064F90-05EF-476C-B8E2-459FD26F1460}" type="presOf" srcId="{8277A7DF-413D-4B41-9B72-95A0077B8C99}" destId="{2256E50B-43F3-4EDA-9D38-A53D9C16EECB}" srcOrd="0" destOrd="0" presId="urn:microsoft.com/office/officeart/2005/8/layout/list1"/>
    <dgm:cxn modelId="{512C3AED-5117-4DC5-B288-6B6B7E7651FD}" type="presOf" srcId="{BB4791C9-65D6-46E7-B0F4-DE0DB6E423E8}" destId="{3AA3153A-24E7-485B-A26D-D2469603761B}" srcOrd="0" destOrd="0" presId="urn:microsoft.com/office/officeart/2005/8/layout/list1"/>
    <dgm:cxn modelId="{3E1E733E-9721-425C-BB4A-4C8F08FB5860}" type="presOf" srcId="{C2D92EF7-0036-4B85-9506-9237F8139BD2}" destId="{74B0E3C1-5CA5-4DDB-9A87-18144D6F353A}" srcOrd="1" destOrd="0" presId="urn:microsoft.com/office/officeart/2005/8/layout/list1"/>
    <dgm:cxn modelId="{BD68448D-9467-4AE2-97E8-61283E9E35C9}" srcId="{E961422F-AAB2-488C-B8B8-89D507D1CD4A}" destId="{C0365FFD-9815-4B45-A5A6-90789B703A63}" srcOrd="0" destOrd="0" parTransId="{E2E7814B-7F8B-430D-A735-F7D5A95D24E4}" sibTransId="{F290A9F8-6A74-459B-84F2-1401A64FD7B0}"/>
    <dgm:cxn modelId="{EA385E92-271A-49ED-8B83-E04A8648B7DD}" type="presOf" srcId="{EF648106-CF19-4DB8-9E2C-4BE3E339B803}" destId="{B4F59597-B77E-4D4A-A263-E6F53BB74B4D}" srcOrd="0" destOrd="0" presId="urn:microsoft.com/office/officeart/2005/8/layout/list1"/>
    <dgm:cxn modelId="{84EE1728-3997-4172-A350-B3B33A4846E5}" type="presOf" srcId="{DD7F0257-DACE-4A1E-9F2D-BA477FBD8576}" destId="{A68B0961-90B7-4C77-912F-A99AA49CC098}" srcOrd="0" destOrd="0" presId="urn:microsoft.com/office/officeart/2005/8/layout/list1"/>
    <dgm:cxn modelId="{BD3B056C-841A-4D5E-BC70-DB4F74DC8BB4}" type="presOf" srcId="{EF648106-CF19-4DB8-9E2C-4BE3E339B803}" destId="{49C3225A-4F1C-415C-AE2B-25EE6BA9C75A}" srcOrd="1" destOrd="0" presId="urn:microsoft.com/office/officeart/2005/8/layout/list1"/>
    <dgm:cxn modelId="{F1E3E9DF-9A8F-4957-B31F-CB4FAA9D0976}" type="presOf" srcId="{15890945-8CB3-433C-B099-BA442732FC4C}" destId="{401B5E48-FD81-4443-9D75-F753F4AC056B}" srcOrd="0" destOrd="0" presId="urn:microsoft.com/office/officeart/2005/8/layout/list1"/>
    <dgm:cxn modelId="{1D8CDA28-4E63-4B2E-ACDE-31F0EA9DACD6}" srcId="{8277A7DF-413D-4B41-9B72-95A0077B8C99}" destId="{99F2E92F-0121-41A7-B1CD-E9BDE6C48255}" srcOrd="2" destOrd="0" parTransId="{765EF52C-C3B1-4310-8350-6BE8E12BC50E}" sibTransId="{DB2FD20A-3A81-4BF2-B1A6-16FCE14860DE}"/>
    <dgm:cxn modelId="{BCCE5D2C-E166-4702-9025-39A6F18F1FA6}" srcId="{8277A7DF-413D-4B41-9B72-95A0077B8C99}" destId="{C2D92EF7-0036-4B85-9506-9237F8139BD2}" srcOrd="1" destOrd="0" parTransId="{B72D6798-1FD9-4584-9913-9EB813C137CD}" sibTransId="{EDE49A06-EC97-489D-BC3F-5D5172EC6CEF}"/>
    <dgm:cxn modelId="{3891CAB2-8BEB-492C-B1B0-3088B9DE98ED}" srcId="{EF648106-CF19-4DB8-9E2C-4BE3E339B803}" destId="{9C1BC1CE-38D4-4613-AEF8-0ACBCBA7A21F}" srcOrd="0" destOrd="0" parTransId="{A69C6F43-AF9C-4FAE-913C-5AFFC385408A}" sibTransId="{491676C7-19BD-42C1-978F-8EC29B852B09}"/>
    <dgm:cxn modelId="{90856BC5-4A1D-40FC-A506-8831B64DCD22}" srcId="{9EDC1F5F-5096-48B5-80A1-253230B3A7ED}" destId="{DC9EC099-B531-4EB1-BD43-E53D4C74A0B4}" srcOrd="0" destOrd="0" parTransId="{DD293043-6980-4F36-B8CA-990ABC82A364}" sibTransId="{E2623096-C57D-4E14-B60F-BB9B52A0C0CD}"/>
    <dgm:cxn modelId="{148BD4BE-7FA8-4434-B6AA-162750CF7855}" type="presOf" srcId="{99F2E92F-0121-41A7-B1CD-E9BDE6C48255}" destId="{28C54908-B115-46AD-AC6C-58343843B9A0}" srcOrd="1" destOrd="0" presId="urn:microsoft.com/office/officeart/2005/8/layout/list1"/>
    <dgm:cxn modelId="{6B77D308-4D3A-4FC9-908E-BF23E076E31A}" type="presOf" srcId="{99F2E92F-0121-41A7-B1CD-E9BDE6C48255}" destId="{575A657E-52EA-4C91-B877-A4CEFCC6EBDE}" srcOrd="0" destOrd="0" presId="urn:microsoft.com/office/officeart/2005/8/layout/list1"/>
    <dgm:cxn modelId="{0E5717EC-8023-4DF7-A884-45769CA65E3B}" srcId="{5237EAAB-0CE9-4D06-806C-B1F697FB925F}" destId="{0ADBB3C1-EFE8-435A-A07F-CE753E942335}" srcOrd="0" destOrd="0" parTransId="{17FC8A24-AE33-49B7-83B1-40CE77B54B01}" sibTransId="{E1048BA4-642C-478D-A96E-829F912B2476}"/>
    <dgm:cxn modelId="{0ED99B20-6FFD-4851-B717-FF3847AE7700}" srcId="{99F2E92F-0121-41A7-B1CD-E9BDE6C48255}" destId="{4400FE4C-ED62-4FFD-84EF-8187A4FDF91F}" srcOrd="0" destOrd="0" parTransId="{D03D9651-2E1C-4339-B42D-F613CEB30B51}" sibTransId="{7DFF6D23-4596-478C-9A47-8AA258683CEF}"/>
    <dgm:cxn modelId="{ED9913B4-F90B-4FDA-8AD2-C030674CA22F}" type="presOf" srcId="{5237EAAB-0CE9-4D06-806C-B1F697FB925F}" destId="{F2F2318A-4DB3-4F97-9126-8BF4AAD031F8}" srcOrd="1" destOrd="0" presId="urn:microsoft.com/office/officeart/2005/8/layout/list1"/>
    <dgm:cxn modelId="{98B90BC0-0EA7-4541-9EC8-F75260F26DAD}" type="presOf" srcId="{5237EAAB-0CE9-4D06-806C-B1F697FB925F}" destId="{FD41B0D1-CDA4-455C-8A8E-7C8DBCEBCA63}" srcOrd="0" destOrd="0" presId="urn:microsoft.com/office/officeart/2005/8/layout/list1"/>
    <dgm:cxn modelId="{3E7A91C9-A1B1-471D-8719-70868B216078}" srcId="{8277A7DF-413D-4B41-9B72-95A0077B8C99}" destId="{BB4791C9-65D6-46E7-B0F4-DE0DB6E423E8}" srcOrd="4" destOrd="0" parTransId="{AE1A6DA6-BFB9-4002-A3B2-B3F840E31CD7}" sibTransId="{DFF90C24-8DC0-40F3-9191-26E212CBD282}"/>
    <dgm:cxn modelId="{1E1DDD40-6A92-42B4-87E5-164F8CCEB8EB}" type="presOf" srcId="{DD7F0257-DACE-4A1E-9F2D-BA477FBD8576}" destId="{881C8721-A8EB-463A-8E15-2C237D1D50A8}" srcOrd="1" destOrd="0" presId="urn:microsoft.com/office/officeart/2005/8/layout/list1"/>
    <dgm:cxn modelId="{4A9CA3E1-CB00-4A6D-BC21-89957B9CE46F}" type="presOf" srcId="{C2D92EF7-0036-4B85-9506-9237F8139BD2}" destId="{75B6A410-5558-4367-88C2-1193C6935919}" srcOrd="0" destOrd="0" presId="urn:microsoft.com/office/officeart/2005/8/layout/list1"/>
    <dgm:cxn modelId="{1BD98238-5884-472E-9BBA-F17D8CDDE054}" srcId="{8277A7DF-413D-4B41-9B72-95A0077B8C99}" destId="{DD7F0257-DACE-4A1E-9F2D-BA477FBD8576}" srcOrd="5" destOrd="0" parTransId="{D3F56C3E-86C5-4B9B-9BF7-E624CED6B580}" sibTransId="{56D578B7-C821-4520-85E2-EBFFB2153579}"/>
    <dgm:cxn modelId="{ACEBC0CF-2A39-4A22-A8C1-3863C9A96510}" type="presOf" srcId="{9EDC1F5F-5096-48B5-80A1-253230B3A7ED}" destId="{7D88A198-6555-407E-BFA1-239E4B8305D3}" srcOrd="0" destOrd="0" presId="urn:microsoft.com/office/officeart/2005/8/layout/list1"/>
    <dgm:cxn modelId="{3DB79572-690A-4096-8509-2E3620FC469E}" srcId="{8277A7DF-413D-4B41-9B72-95A0077B8C99}" destId="{EF648106-CF19-4DB8-9E2C-4BE3E339B803}" srcOrd="0" destOrd="0" parTransId="{C83EDA84-0DA8-4305-89CE-5973C3C33BA2}" sibTransId="{4EF9D2CD-B16E-4A2F-B492-00475BC54B2B}"/>
    <dgm:cxn modelId="{7895C4CF-AF43-4F2D-8CB0-283735B90234}" srcId="{BB4791C9-65D6-46E7-B0F4-DE0DB6E423E8}" destId="{0034C56D-F752-436E-B94B-9AC3392C271F}" srcOrd="0" destOrd="0" parTransId="{E1DBE53B-E218-4E8B-B136-2B2FE356BA54}" sibTransId="{70C8D1DA-D091-4F12-A8AF-CAF424C6253B}"/>
    <dgm:cxn modelId="{100ACB00-6F7F-493B-9272-BC933EF8A979}" type="presOf" srcId="{C0365FFD-9815-4B45-A5A6-90789B703A63}" destId="{99371EF1-295E-4289-BEEA-F271611FB812}" srcOrd="0" destOrd="0" presId="urn:microsoft.com/office/officeart/2005/8/layout/list1"/>
    <dgm:cxn modelId="{A8B076F7-5DA1-4914-96A8-BED733878ADE}" type="presOf" srcId="{BB4791C9-65D6-46E7-B0F4-DE0DB6E423E8}" destId="{E3EC687A-2CB9-47E3-B0B1-D0120DFF7372}" srcOrd="1" destOrd="0" presId="urn:microsoft.com/office/officeart/2005/8/layout/list1"/>
    <dgm:cxn modelId="{1433EEBC-6CD1-41CE-A70B-E995760E1065}" srcId="{8277A7DF-413D-4B41-9B72-95A0077B8C99}" destId="{5237EAAB-0CE9-4D06-806C-B1F697FB925F}" srcOrd="3" destOrd="0" parTransId="{391860C7-87D0-417B-AA16-11875D4AB8E4}" sibTransId="{1E1009EC-0C73-466C-A54C-225B787398B4}"/>
    <dgm:cxn modelId="{8E2587B3-EE46-4E25-8515-90CAA35EC5CA}" type="presOf" srcId="{0ADBB3C1-EFE8-435A-A07F-CE753E942335}" destId="{0C1A2297-6E01-4B76-86A1-0B2DB66996E4}" srcOrd="0" destOrd="0" presId="urn:microsoft.com/office/officeart/2005/8/layout/list1"/>
    <dgm:cxn modelId="{026E1E9D-F156-443B-832B-5CFDCF3C5F8C}" type="presOf" srcId="{9C1BC1CE-38D4-4613-AEF8-0ACBCBA7A21F}" destId="{BC7C8859-743F-488B-A383-5804EA6C3F10}" srcOrd="0" destOrd="0" presId="urn:microsoft.com/office/officeart/2005/8/layout/list1"/>
    <dgm:cxn modelId="{8592113F-AA95-4936-A047-88ED7A415152}" type="presOf" srcId="{DC9EC099-B531-4EB1-BD43-E53D4C74A0B4}" destId="{542E7CC9-15BE-4D4A-AD6B-633EF223C23E}" srcOrd="0" destOrd="0" presId="urn:microsoft.com/office/officeart/2005/8/layout/list1"/>
    <dgm:cxn modelId="{85AC064E-9D24-4267-8CCB-950B267D13F9}" type="presParOf" srcId="{2256E50B-43F3-4EDA-9D38-A53D9C16EECB}" destId="{EC95352B-83C2-4EFF-AE33-43928FBDC85A}" srcOrd="0" destOrd="0" presId="urn:microsoft.com/office/officeart/2005/8/layout/list1"/>
    <dgm:cxn modelId="{8F41EBE5-7C8A-45A4-B774-0B559B253995}" type="presParOf" srcId="{EC95352B-83C2-4EFF-AE33-43928FBDC85A}" destId="{B4F59597-B77E-4D4A-A263-E6F53BB74B4D}" srcOrd="0" destOrd="0" presId="urn:microsoft.com/office/officeart/2005/8/layout/list1"/>
    <dgm:cxn modelId="{193B5CFE-FBB9-4AC6-B42F-2E931F320516}" type="presParOf" srcId="{EC95352B-83C2-4EFF-AE33-43928FBDC85A}" destId="{49C3225A-4F1C-415C-AE2B-25EE6BA9C75A}" srcOrd="1" destOrd="0" presId="urn:microsoft.com/office/officeart/2005/8/layout/list1"/>
    <dgm:cxn modelId="{54BBBAEE-33A9-4ECE-81F7-CBEF1D9374A4}" type="presParOf" srcId="{2256E50B-43F3-4EDA-9D38-A53D9C16EECB}" destId="{CDA9000E-19D5-412F-9D69-C3ABE9978571}" srcOrd="1" destOrd="0" presId="urn:microsoft.com/office/officeart/2005/8/layout/list1"/>
    <dgm:cxn modelId="{19C47725-CC4D-4802-87B3-5950804CF6CD}" type="presParOf" srcId="{2256E50B-43F3-4EDA-9D38-A53D9C16EECB}" destId="{BC7C8859-743F-488B-A383-5804EA6C3F10}" srcOrd="2" destOrd="0" presId="urn:microsoft.com/office/officeart/2005/8/layout/list1"/>
    <dgm:cxn modelId="{11EA6EB3-02B3-46BC-BD53-D16C9C83269F}" type="presParOf" srcId="{2256E50B-43F3-4EDA-9D38-A53D9C16EECB}" destId="{B7AE9473-4091-4B76-9438-FBC27BB334E7}" srcOrd="3" destOrd="0" presId="urn:microsoft.com/office/officeart/2005/8/layout/list1"/>
    <dgm:cxn modelId="{07A808EA-EECD-435B-80A1-936157553DF0}" type="presParOf" srcId="{2256E50B-43F3-4EDA-9D38-A53D9C16EECB}" destId="{498ACA7A-605E-4A87-A043-FF4F81F879FE}" srcOrd="4" destOrd="0" presId="urn:microsoft.com/office/officeart/2005/8/layout/list1"/>
    <dgm:cxn modelId="{1C69EC03-C01D-4D19-99FD-44DEC9BE6779}" type="presParOf" srcId="{498ACA7A-605E-4A87-A043-FF4F81F879FE}" destId="{75B6A410-5558-4367-88C2-1193C6935919}" srcOrd="0" destOrd="0" presId="urn:microsoft.com/office/officeart/2005/8/layout/list1"/>
    <dgm:cxn modelId="{8FDF0E05-DE37-42FC-815C-21752FF5A6C1}" type="presParOf" srcId="{498ACA7A-605E-4A87-A043-FF4F81F879FE}" destId="{74B0E3C1-5CA5-4DDB-9A87-18144D6F353A}" srcOrd="1" destOrd="0" presId="urn:microsoft.com/office/officeart/2005/8/layout/list1"/>
    <dgm:cxn modelId="{0EC98215-2DD4-456B-A742-C8E6F203957A}" type="presParOf" srcId="{2256E50B-43F3-4EDA-9D38-A53D9C16EECB}" destId="{60114620-0FE1-45DB-BFDA-D05480762795}" srcOrd="5" destOrd="0" presId="urn:microsoft.com/office/officeart/2005/8/layout/list1"/>
    <dgm:cxn modelId="{4A91351F-1A71-4427-AAAE-BD50F5AD22C0}" type="presParOf" srcId="{2256E50B-43F3-4EDA-9D38-A53D9C16EECB}" destId="{401B5E48-FD81-4443-9D75-F753F4AC056B}" srcOrd="6" destOrd="0" presId="urn:microsoft.com/office/officeart/2005/8/layout/list1"/>
    <dgm:cxn modelId="{4AF57F9E-993A-4AE8-9649-108F56EAF936}" type="presParOf" srcId="{2256E50B-43F3-4EDA-9D38-A53D9C16EECB}" destId="{39944FC0-A023-4D27-9D5C-D85737DD7EEA}" srcOrd="7" destOrd="0" presId="urn:microsoft.com/office/officeart/2005/8/layout/list1"/>
    <dgm:cxn modelId="{564D312D-B965-4E97-93DB-F75D8FA71106}" type="presParOf" srcId="{2256E50B-43F3-4EDA-9D38-A53D9C16EECB}" destId="{B13B1CE5-C515-4F82-988E-17D293460D26}" srcOrd="8" destOrd="0" presId="urn:microsoft.com/office/officeart/2005/8/layout/list1"/>
    <dgm:cxn modelId="{75123C98-FC00-4522-BB0A-C28C98EF5B2A}" type="presParOf" srcId="{B13B1CE5-C515-4F82-988E-17D293460D26}" destId="{575A657E-52EA-4C91-B877-A4CEFCC6EBDE}" srcOrd="0" destOrd="0" presId="urn:microsoft.com/office/officeart/2005/8/layout/list1"/>
    <dgm:cxn modelId="{19C4ABCC-D678-45C3-AD34-0A0F68939E93}" type="presParOf" srcId="{B13B1CE5-C515-4F82-988E-17D293460D26}" destId="{28C54908-B115-46AD-AC6C-58343843B9A0}" srcOrd="1" destOrd="0" presId="urn:microsoft.com/office/officeart/2005/8/layout/list1"/>
    <dgm:cxn modelId="{5288ACA2-AC33-46AF-BD01-E2188E0FA84D}" type="presParOf" srcId="{2256E50B-43F3-4EDA-9D38-A53D9C16EECB}" destId="{CA5CB756-D0B4-4DF8-BD2D-09B7992C0B5A}" srcOrd="9" destOrd="0" presId="urn:microsoft.com/office/officeart/2005/8/layout/list1"/>
    <dgm:cxn modelId="{3C50D346-3957-4752-B3FD-93F287CB23BC}" type="presParOf" srcId="{2256E50B-43F3-4EDA-9D38-A53D9C16EECB}" destId="{6C180C19-9066-4438-A4EB-87DC9AFEAE9C}" srcOrd="10" destOrd="0" presId="urn:microsoft.com/office/officeart/2005/8/layout/list1"/>
    <dgm:cxn modelId="{2EA41AF6-2902-40CF-8662-C44AB90261C3}" type="presParOf" srcId="{2256E50B-43F3-4EDA-9D38-A53D9C16EECB}" destId="{AC7117CC-E1B8-4CD8-8005-5B72430C395A}" srcOrd="11" destOrd="0" presId="urn:microsoft.com/office/officeart/2005/8/layout/list1"/>
    <dgm:cxn modelId="{BAC9D158-5728-4483-A50B-8F64C722340B}" type="presParOf" srcId="{2256E50B-43F3-4EDA-9D38-A53D9C16EECB}" destId="{89C65CB0-5808-40C4-8FAC-DC0E08E06619}" srcOrd="12" destOrd="0" presId="urn:microsoft.com/office/officeart/2005/8/layout/list1"/>
    <dgm:cxn modelId="{B8E622AE-36C3-463E-A870-635AA10C7AEA}" type="presParOf" srcId="{89C65CB0-5808-40C4-8FAC-DC0E08E06619}" destId="{FD41B0D1-CDA4-455C-8A8E-7C8DBCEBCA63}" srcOrd="0" destOrd="0" presId="urn:microsoft.com/office/officeart/2005/8/layout/list1"/>
    <dgm:cxn modelId="{5037390E-8C94-43D4-8944-46B9721FB79F}" type="presParOf" srcId="{89C65CB0-5808-40C4-8FAC-DC0E08E06619}" destId="{F2F2318A-4DB3-4F97-9126-8BF4AAD031F8}" srcOrd="1" destOrd="0" presId="urn:microsoft.com/office/officeart/2005/8/layout/list1"/>
    <dgm:cxn modelId="{29C76F60-DB25-4C2A-BEBA-C5B79361E7C1}" type="presParOf" srcId="{2256E50B-43F3-4EDA-9D38-A53D9C16EECB}" destId="{8122E85F-FD58-4EC3-AE59-5ECCB7790554}" srcOrd="13" destOrd="0" presId="urn:microsoft.com/office/officeart/2005/8/layout/list1"/>
    <dgm:cxn modelId="{4F2A708E-210F-45B9-AA1D-6515041119CC}" type="presParOf" srcId="{2256E50B-43F3-4EDA-9D38-A53D9C16EECB}" destId="{0C1A2297-6E01-4B76-86A1-0B2DB66996E4}" srcOrd="14" destOrd="0" presId="urn:microsoft.com/office/officeart/2005/8/layout/list1"/>
    <dgm:cxn modelId="{3F3CD906-ADEE-40D8-8C36-2B5E0CB8CD36}" type="presParOf" srcId="{2256E50B-43F3-4EDA-9D38-A53D9C16EECB}" destId="{7B5B156B-3078-4350-8D67-429FFB44DA1E}" srcOrd="15" destOrd="0" presId="urn:microsoft.com/office/officeart/2005/8/layout/list1"/>
    <dgm:cxn modelId="{1DBE152A-149D-49E0-930F-748FFDE694E4}" type="presParOf" srcId="{2256E50B-43F3-4EDA-9D38-A53D9C16EECB}" destId="{6A60FDA4-3A3B-4B12-8149-28B4F2DA53F6}" srcOrd="16" destOrd="0" presId="urn:microsoft.com/office/officeart/2005/8/layout/list1"/>
    <dgm:cxn modelId="{10FECF5B-B1DF-4F03-8062-022EEB033A2F}" type="presParOf" srcId="{6A60FDA4-3A3B-4B12-8149-28B4F2DA53F6}" destId="{3AA3153A-24E7-485B-A26D-D2469603761B}" srcOrd="0" destOrd="0" presId="urn:microsoft.com/office/officeart/2005/8/layout/list1"/>
    <dgm:cxn modelId="{214218B2-3DE3-432C-BE03-3C32D8D3E33B}" type="presParOf" srcId="{6A60FDA4-3A3B-4B12-8149-28B4F2DA53F6}" destId="{E3EC687A-2CB9-47E3-B0B1-D0120DFF7372}" srcOrd="1" destOrd="0" presId="urn:microsoft.com/office/officeart/2005/8/layout/list1"/>
    <dgm:cxn modelId="{54247F81-3909-4FBF-A5A9-ABEF31DC4452}" type="presParOf" srcId="{2256E50B-43F3-4EDA-9D38-A53D9C16EECB}" destId="{7EEA8694-777C-4199-8725-E5D9276B94A7}" srcOrd="17" destOrd="0" presId="urn:microsoft.com/office/officeart/2005/8/layout/list1"/>
    <dgm:cxn modelId="{88822AEE-D1C9-4168-A00B-6121A4DD140B}" type="presParOf" srcId="{2256E50B-43F3-4EDA-9D38-A53D9C16EECB}" destId="{A220F2B1-5A42-4BC9-9F18-A836B47B3BD3}" srcOrd="18" destOrd="0" presId="urn:microsoft.com/office/officeart/2005/8/layout/list1"/>
    <dgm:cxn modelId="{0DA0BDB5-5FB0-4D80-9526-980895576EC8}" type="presParOf" srcId="{2256E50B-43F3-4EDA-9D38-A53D9C16EECB}" destId="{8F91B8F9-B52A-4F7C-90E3-6B2207928367}" srcOrd="19" destOrd="0" presId="urn:microsoft.com/office/officeart/2005/8/layout/list1"/>
    <dgm:cxn modelId="{6FF480EA-43DE-485A-A0AA-F1C7884BE5CC}" type="presParOf" srcId="{2256E50B-43F3-4EDA-9D38-A53D9C16EECB}" destId="{889F91D7-CD6F-4B15-8C1C-27F7547D9AE0}" srcOrd="20" destOrd="0" presId="urn:microsoft.com/office/officeart/2005/8/layout/list1"/>
    <dgm:cxn modelId="{EA755E56-0B79-4D2E-84F9-02BA7251773F}" type="presParOf" srcId="{889F91D7-CD6F-4B15-8C1C-27F7547D9AE0}" destId="{A68B0961-90B7-4C77-912F-A99AA49CC098}" srcOrd="0" destOrd="0" presId="urn:microsoft.com/office/officeart/2005/8/layout/list1"/>
    <dgm:cxn modelId="{65E673E3-7835-4659-A4E3-C1037EF29450}" type="presParOf" srcId="{889F91D7-CD6F-4B15-8C1C-27F7547D9AE0}" destId="{881C8721-A8EB-463A-8E15-2C237D1D50A8}" srcOrd="1" destOrd="0" presId="urn:microsoft.com/office/officeart/2005/8/layout/list1"/>
    <dgm:cxn modelId="{2F05E25D-536D-4B02-9533-F279C01A29C8}" type="presParOf" srcId="{2256E50B-43F3-4EDA-9D38-A53D9C16EECB}" destId="{DE587874-6872-4683-9BA0-58189AE7D261}" srcOrd="21" destOrd="0" presId="urn:microsoft.com/office/officeart/2005/8/layout/list1"/>
    <dgm:cxn modelId="{A8B31AFF-6831-46A1-9592-88D2567E550F}" type="presParOf" srcId="{2256E50B-43F3-4EDA-9D38-A53D9C16EECB}" destId="{70903DBE-0635-4A8D-873C-D22F79D97D6C}" srcOrd="22" destOrd="0" presId="urn:microsoft.com/office/officeart/2005/8/layout/list1"/>
    <dgm:cxn modelId="{56E5B6AD-AF26-4106-AA8C-3F9A3242C605}" type="presParOf" srcId="{2256E50B-43F3-4EDA-9D38-A53D9C16EECB}" destId="{D85E09AC-E557-487C-AC08-33B5D84DDD76}" srcOrd="23" destOrd="0" presId="urn:microsoft.com/office/officeart/2005/8/layout/list1"/>
    <dgm:cxn modelId="{12AB75DB-4434-4001-860D-5424DABAA21B}" type="presParOf" srcId="{2256E50B-43F3-4EDA-9D38-A53D9C16EECB}" destId="{648161C0-83AA-46E1-B70E-C94A1FF24335}" srcOrd="24" destOrd="0" presId="urn:microsoft.com/office/officeart/2005/8/layout/list1"/>
    <dgm:cxn modelId="{2A7EE810-0678-4458-AE20-A4DAB93685F1}" type="presParOf" srcId="{648161C0-83AA-46E1-B70E-C94A1FF24335}" destId="{793FCD1E-48C7-47D7-830D-71B7F2E76E7E}" srcOrd="0" destOrd="0" presId="urn:microsoft.com/office/officeart/2005/8/layout/list1"/>
    <dgm:cxn modelId="{05247A09-3D7D-4963-B738-63CB945E6EB4}" type="presParOf" srcId="{648161C0-83AA-46E1-B70E-C94A1FF24335}" destId="{25A2916D-197D-408D-B96D-54D6D7E704D4}" srcOrd="1" destOrd="0" presId="urn:microsoft.com/office/officeart/2005/8/layout/list1"/>
    <dgm:cxn modelId="{789AEAE0-014D-41DB-943F-B0E99913ED12}" type="presParOf" srcId="{2256E50B-43F3-4EDA-9D38-A53D9C16EECB}" destId="{438796E5-AB66-45EE-8A23-EDC3CAEFFDA9}" srcOrd="25" destOrd="0" presId="urn:microsoft.com/office/officeart/2005/8/layout/list1"/>
    <dgm:cxn modelId="{8D726CDA-31FB-48C5-8CE8-9EED589E71BA}" type="presParOf" srcId="{2256E50B-43F3-4EDA-9D38-A53D9C16EECB}" destId="{99371EF1-295E-4289-BEEA-F271611FB812}" srcOrd="26" destOrd="0" presId="urn:microsoft.com/office/officeart/2005/8/layout/list1"/>
    <dgm:cxn modelId="{702C90A8-58BB-48F0-BD3F-190CDF9EAFA9}" type="presParOf" srcId="{2256E50B-43F3-4EDA-9D38-A53D9C16EECB}" destId="{360A4C79-69F9-4AC5-ABC3-8B9C59D56C89}" srcOrd="27" destOrd="0" presId="urn:microsoft.com/office/officeart/2005/8/layout/list1"/>
    <dgm:cxn modelId="{C0694DBF-E157-4453-AEC7-46D854EDF43C}" type="presParOf" srcId="{2256E50B-43F3-4EDA-9D38-A53D9C16EECB}" destId="{590EACDE-A326-43D9-80BE-1BCA368E7AE5}" srcOrd="28" destOrd="0" presId="urn:microsoft.com/office/officeart/2005/8/layout/list1"/>
    <dgm:cxn modelId="{5E54A84F-4C13-49F2-B6AD-2B386836AA91}" type="presParOf" srcId="{590EACDE-A326-43D9-80BE-1BCA368E7AE5}" destId="{7D88A198-6555-407E-BFA1-239E4B8305D3}" srcOrd="0" destOrd="0" presId="urn:microsoft.com/office/officeart/2005/8/layout/list1"/>
    <dgm:cxn modelId="{6893A2BE-A2C8-47F6-9DA4-EA69EF138E6F}" type="presParOf" srcId="{590EACDE-A326-43D9-80BE-1BCA368E7AE5}" destId="{2EAF33C3-F723-4342-8126-5F00B09B0332}" srcOrd="1" destOrd="0" presId="urn:microsoft.com/office/officeart/2005/8/layout/list1"/>
    <dgm:cxn modelId="{033F111B-0F28-4E2B-AC3E-688199F32E0E}" type="presParOf" srcId="{2256E50B-43F3-4EDA-9D38-A53D9C16EECB}" destId="{F43E37C9-4E2A-4BC5-AB0F-65FAA1EF2B7B}" srcOrd="29" destOrd="0" presId="urn:microsoft.com/office/officeart/2005/8/layout/list1"/>
    <dgm:cxn modelId="{17D9F5AD-3CEB-42FF-BE11-E88A077A1D9D}" type="presParOf" srcId="{2256E50B-43F3-4EDA-9D38-A53D9C16EECB}" destId="{542E7CC9-15BE-4D4A-AD6B-633EF223C23E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7C8859-743F-488B-A383-5804EA6C3F10}">
      <dsp:nvSpPr>
        <dsp:cNvPr id="0" name=""/>
        <dsp:cNvSpPr/>
      </dsp:nvSpPr>
      <dsp:spPr>
        <a:xfrm>
          <a:off x="0" y="206712"/>
          <a:ext cx="7848871" cy="538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it-IT" sz="1600" b="1" kern="1200" dirty="0" smtClean="0"/>
            <a:t>Robot collaborativi interconnessi</a:t>
          </a:r>
        </a:p>
      </dsp:txBody>
      <dsp:txXfrm>
        <a:off x="0" y="206712"/>
        <a:ext cx="7848871" cy="538650"/>
      </dsp:txXfrm>
    </dsp:sp>
    <dsp:sp modelId="{49C3225A-4F1C-415C-AE2B-25EE6BA9C75A}">
      <dsp:nvSpPr>
        <dsp:cNvPr id="0" name=""/>
        <dsp:cNvSpPr/>
      </dsp:nvSpPr>
      <dsp:spPr>
        <a:xfrm>
          <a:off x="392443" y="73872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Advanced</a:t>
          </a:r>
          <a:r>
            <a:rPr lang="it-IT" sz="1600" b="1" kern="1200" dirty="0" smtClean="0"/>
            <a:t> manufacturing </a:t>
          </a:r>
          <a:r>
            <a:rPr lang="it-IT" sz="1600" b="1" kern="1200" dirty="0" err="1" smtClean="0"/>
            <a:t>solutions</a:t>
          </a:r>
          <a:endParaRPr lang="it-IT" sz="1600" b="1" kern="1200" dirty="0"/>
        </a:p>
      </dsp:txBody>
      <dsp:txXfrm>
        <a:off x="392443" y="73872"/>
        <a:ext cx="5494210" cy="265680"/>
      </dsp:txXfrm>
    </dsp:sp>
    <dsp:sp modelId="{401B5E48-FD81-4443-9D75-F753F4AC056B}">
      <dsp:nvSpPr>
        <dsp:cNvPr id="0" name=""/>
        <dsp:cNvSpPr/>
      </dsp:nvSpPr>
      <dsp:spPr>
        <a:xfrm>
          <a:off x="0" y="926802"/>
          <a:ext cx="7848871" cy="524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Stampanti in 3D connesse a software di sviluppo digitale</a:t>
          </a:r>
          <a:endParaRPr lang="it-IT" sz="1600" b="1" kern="1200" dirty="0"/>
        </a:p>
      </dsp:txBody>
      <dsp:txXfrm>
        <a:off x="0" y="926802"/>
        <a:ext cx="7848871" cy="524474"/>
      </dsp:txXfrm>
    </dsp:sp>
    <dsp:sp modelId="{74B0E3C1-5CA5-4DDB-9A87-18144D6F353A}">
      <dsp:nvSpPr>
        <dsp:cNvPr id="0" name=""/>
        <dsp:cNvSpPr/>
      </dsp:nvSpPr>
      <dsp:spPr>
        <a:xfrm>
          <a:off x="392443" y="793962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kern="1200" dirty="0" smtClean="0"/>
            <a:t>Additive manufacturing</a:t>
          </a:r>
        </a:p>
      </dsp:txBody>
      <dsp:txXfrm>
        <a:off x="392443" y="793962"/>
        <a:ext cx="5494210" cy="265680"/>
      </dsp:txXfrm>
    </dsp:sp>
    <dsp:sp modelId="{6C180C19-9066-4438-A4EB-87DC9AFEAE9C}">
      <dsp:nvSpPr>
        <dsp:cNvPr id="0" name=""/>
        <dsp:cNvSpPr/>
      </dsp:nvSpPr>
      <dsp:spPr>
        <a:xfrm>
          <a:off x="0" y="1632717"/>
          <a:ext cx="7848871" cy="524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Realtà aumentata a supporto dei processi produttivi</a:t>
          </a:r>
          <a:endParaRPr lang="it-IT" sz="1600" b="1" kern="1200" dirty="0"/>
        </a:p>
      </dsp:txBody>
      <dsp:txXfrm>
        <a:off x="0" y="1632717"/>
        <a:ext cx="7848871" cy="524474"/>
      </dsp:txXfrm>
    </dsp:sp>
    <dsp:sp modelId="{28C54908-B115-46AD-AC6C-58343843B9A0}">
      <dsp:nvSpPr>
        <dsp:cNvPr id="0" name=""/>
        <dsp:cNvSpPr/>
      </dsp:nvSpPr>
      <dsp:spPr>
        <a:xfrm>
          <a:off x="392443" y="1499877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Augmented</a:t>
          </a:r>
          <a:r>
            <a:rPr lang="it-IT" sz="1600" b="1" kern="1200" dirty="0" smtClean="0"/>
            <a:t> reality</a:t>
          </a:r>
          <a:endParaRPr lang="it-IT" sz="1600" b="1" kern="1200" dirty="0"/>
        </a:p>
      </dsp:txBody>
      <dsp:txXfrm>
        <a:off x="392443" y="1499877"/>
        <a:ext cx="5494210" cy="265680"/>
      </dsp:txXfrm>
    </dsp:sp>
    <dsp:sp modelId="{0C1A2297-6E01-4B76-86A1-0B2DB66996E4}">
      <dsp:nvSpPr>
        <dsp:cNvPr id="0" name=""/>
        <dsp:cNvSpPr/>
      </dsp:nvSpPr>
      <dsp:spPr>
        <a:xfrm>
          <a:off x="0" y="2338632"/>
          <a:ext cx="7848871" cy="524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Integrazione informazioni lungo la catena del valore</a:t>
          </a:r>
          <a:endParaRPr lang="it-IT" sz="1600" b="1" kern="1200" dirty="0"/>
        </a:p>
      </dsp:txBody>
      <dsp:txXfrm>
        <a:off x="0" y="2338632"/>
        <a:ext cx="7848871" cy="524474"/>
      </dsp:txXfrm>
    </dsp:sp>
    <dsp:sp modelId="{F2F2318A-4DB3-4F97-9126-8BF4AAD031F8}">
      <dsp:nvSpPr>
        <dsp:cNvPr id="0" name=""/>
        <dsp:cNvSpPr/>
      </dsp:nvSpPr>
      <dsp:spPr>
        <a:xfrm>
          <a:off x="392443" y="2205792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Horizontal</a:t>
          </a:r>
          <a:r>
            <a:rPr lang="it-IT" sz="1600" b="1" kern="1200" dirty="0" smtClean="0"/>
            <a:t> / </a:t>
          </a:r>
          <a:r>
            <a:rPr lang="it-IT" sz="1600" b="1" kern="1200" dirty="0" err="1" smtClean="0"/>
            <a:t>vertical</a:t>
          </a:r>
          <a:r>
            <a:rPr lang="it-IT" sz="1600" b="1" kern="1200" dirty="0" smtClean="0"/>
            <a:t> </a:t>
          </a:r>
          <a:r>
            <a:rPr lang="it-IT" sz="1600" b="1" kern="1200" dirty="0" err="1" smtClean="0"/>
            <a:t>integration</a:t>
          </a:r>
          <a:endParaRPr lang="it-IT" sz="1600" b="1" kern="1200" dirty="0"/>
        </a:p>
      </dsp:txBody>
      <dsp:txXfrm>
        <a:off x="392443" y="2205792"/>
        <a:ext cx="5494210" cy="265680"/>
      </dsp:txXfrm>
    </dsp:sp>
    <dsp:sp modelId="{A220F2B1-5A42-4BC9-9F18-A836B47B3BD3}">
      <dsp:nvSpPr>
        <dsp:cNvPr id="0" name=""/>
        <dsp:cNvSpPr/>
      </dsp:nvSpPr>
      <dsp:spPr>
        <a:xfrm>
          <a:off x="0" y="3044547"/>
          <a:ext cx="7848871" cy="524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Comunicazione </a:t>
          </a:r>
          <a:r>
            <a:rPr lang="it-IT" sz="1600" b="1" kern="1200" dirty="0" err="1" smtClean="0"/>
            <a:t>multidirezionale</a:t>
          </a:r>
          <a:r>
            <a:rPr lang="it-IT" sz="1600" b="1" kern="1200" dirty="0" smtClean="0"/>
            <a:t> tra processi e prodotti</a:t>
          </a:r>
          <a:endParaRPr lang="it-IT" sz="1600" b="1" kern="1200" dirty="0"/>
        </a:p>
      </dsp:txBody>
      <dsp:txXfrm>
        <a:off x="0" y="3044547"/>
        <a:ext cx="7848871" cy="524474"/>
      </dsp:txXfrm>
    </dsp:sp>
    <dsp:sp modelId="{E3EC687A-2CB9-47E3-B0B1-D0120DFF7372}">
      <dsp:nvSpPr>
        <dsp:cNvPr id="0" name=""/>
        <dsp:cNvSpPr/>
      </dsp:nvSpPr>
      <dsp:spPr>
        <a:xfrm>
          <a:off x="392443" y="2911707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Industrial Internet</a:t>
          </a:r>
          <a:endParaRPr lang="it-IT" sz="1600" b="1" kern="1200" dirty="0"/>
        </a:p>
      </dsp:txBody>
      <dsp:txXfrm>
        <a:off x="392443" y="2911707"/>
        <a:ext cx="5494210" cy="265680"/>
      </dsp:txXfrm>
    </dsp:sp>
    <dsp:sp modelId="{70903DBE-0635-4A8D-873C-D22F79D97D6C}">
      <dsp:nvSpPr>
        <dsp:cNvPr id="0" name=""/>
        <dsp:cNvSpPr/>
      </dsp:nvSpPr>
      <dsp:spPr>
        <a:xfrm>
          <a:off x="0" y="3750462"/>
          <a:ext cx="7848871" cy="524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smtClean="0"/>
            <a:t>Gestione di elevate quantità di dati su sistemi aperti</a:t>
          </a:r>
          <a:endParaRPr lang="it-IT" sz="1600" b="1" kern="1200" dirty="0"/>
        </a:p>
      </dsp:txBody>
      <dsp:txXfrm>
        <a:off x="0" y="3750462"/>
        <a:ext cx="7848871" cy="524474"/>
      </dsp:txXfrm>
    </dsp:sp>
    <dsp:sp modelId="{881C8721-A8EB-463A-8E15-2C237D1D50A8}">
      <dsp:nvSpPr>
        <dsp:cNvPr id="0" name=""/>
        <dsp:cNvSpPr/>
      </dsp:nvSpPr>
      <dsp:spPr>
        <a:xfrm>
          <a:off x="392443" y="3617622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Cloud</a:t>
          </a:r>
          <a:endParaRPr lang="it-IT" sz="1600" b="1" kern="1200" dirty="0"/>
        </a:p>
      </dsp:txBody>
      <dsp:txXfrm>
        <a:off x="392443" y="3617622"/>
        <a:ext cx="5494210" cy="265680"/>
      </dsp:txXfrm>
    </dsp:sp>
    <dsp:sp modelId="{99371EF1-295E-4289-BEEA-F271611FB812}">
      <dsp:nvSpPr>
        <dsp:cNvPr id="0" name=""/>
        <dsp:cNvSpPr/>
      </dsp:nvSpPr>
      <dsp:spPr>
        <a:xfrm>
          <a:off x="0" y="4456377"/>
          <a:ext cx="7848871" cy="524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Sicurezza durante le operazioni in rete e sui sistemi aperti</a:t>
          </a:r>
          <a:endParaRPr lang="it-IT" sz="1600" b="1" kern="1200" dirty="0"/>
        </a:p>
      </dsp:txBody>
      <dsp:txXfrm>
        <a:off x="0" y="4456377"/>
        <a:ext cx="7848871" cy="524474"/>
      </dsp:txXfrm>
    </dsp:sp>
    <dsp:sp modelId="{25A2916D-197D-408D-B96D-54D6D7E704D4}">
      <dsp:nvSpPr>
        <dsp:cNvPr id="0" name=""/>
        <dsp:cNvSpPr/>
      </dsp:nvSpPr>
      <dsp:spPr>
        <a:xfrm>
          <a:off x="392443" y="4323537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Cyber security</a:t>
          </a:r>
          <a:endParaRPr lang="it-IT" sz="1600" b="1" kern="1200" dirty="0"/>
        </a:p>
      </dsp:txBody>
      <dsp:txXfrm>
        <a:off x="392443" y="4323537"/>
        <a:ext cx="5494210" cy="265680"/>
      </dsp:txXfrm>
    </dsp:sp>
    <dsp:sp modelId="{542E7CC9-15BE-4D4A-AD6B-633EF223C23E}">
      <dsp:nvSpPr>
        <dsp:cNvPr id="0" name=""/>
        <dsp:cNvSpPr/>
      </dsp:nvSpPr>
      <dsp:spPr>
        <a:xfrm>
          <a:off x="0" y="5162292"/>
          <a:ext cx="7848871" cy="524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/>
            <a:t>Analisi di un’ampia base di dati per ottimizzare prodotti e processi</a:t>
          </a:r>
          <a:endParaRPr lang="it-IT" sz="1600" b="1" kern="1200" dirty="0"/>
        </a:p>
      </dsp:txBody>
      <dsp:txXfrm>
        <a:off x="0" y="5162292"/>
        <a:ext cx="7848871" cy="524474"/>
      </dsp:txXfrm>
    </dsp:sp>
    <dsp:sp modelId="{2EAF33C3-F723-4342-8126-5F00B09B0332}">
      <dsp:nvSpPr>
        <dsp:cNvPr id="0" name=""/>
        <dsp:cNvSpPr/>
      </dsp:nvSpPr>
      <dsp:spPr>
        <a:xfrm>
          <a:off x="392443" y="5029452"/>
          <a:ext cx="5494210" cy="265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Big data and </a:t>
          </a:r>
          <a:r>
            <a:rPr lang="it-IT" sz="1600" b="1" kern="1200" dirty="0" err="1" smtClean="0"/>
            <a:t>analytics</a:t>
          </a:r>
          <a:endParaRPr lang="it-IT" sz="1600" b="1" kern="1200" dirty="0"/>
        </a:p>
      </dsp:txBody>
      <dsp:txXfrm>
        <a:off x="392443" y="5029452"/>
        <a:ext cx="5494210" cy="265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0.01754</cdr:x>
      <cdr:y>0.21345</cdr:y>
    </cdr:from>
    <cdr:to>
      <cdr:x>0.19511</cdr:x>
      <cdr:y>0.35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43984" y="922206"/>
          <a:ext cx="1457657" cy="589962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8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600" b="1" dirty="0" smtClean="0"/>
            <a:t>22,3 </a:t>
          </a:r>
          <a:r>
            <a:rPr lang="it-IT" sz="1600" b="1" dirty="0" err="1" smtClean="0"/>
            <a:t>mld</a:t>
          </a:r>
          <a:r>
            <a:rPr lang="it-IT" sz="1600" b="1" dirty="0" smtClean="0"/>
            <a:t> di euro</a:t>
          </a:r>
          <a:endParaRPr lang="it-IT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1A4C1-7FA7-4C0D-AB9A-6AC3DAC4AF3E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3EB0-B0F2-477D-B160-F3C26E7BFCA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3FCC4-6BD0-4FFA-A984-34AC2A9220F0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ABD16-A14E-49C5-B862-6F73D6AC576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A1E023-A3A9-4127-8572-ED10CEDD360C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6D085C-4BCD-4E2D-BF2F-4830A346C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976864" cy="1752600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Scenari di mercato della professione tecnico ingegneristica</a:t>
            </a:r>
            <a:endParaRPr lang="it-IT" sz="4000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572000" y="116632"/>
            <a:ext cx="3600400" cy="108012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059832" y="587727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Cremona, 7 ottobre 2016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 potenziale da esplorare della “</a:t>
            </a:r>
            <a:r>
              <a:rPr lang="it-IT" b="1" dirty="0" err="1" smtClean="0"/>
              <a:t>digital</a:t>
            </a:r>
            <a:r>
              <a:rPr lang="it-IT" b="1" dirty="0" smtClean="0"/>
              <a:t> </a:t>
            </a:r>
            <a:r>
              <a:rPr lang="it-IT" b="1" dirty="0" err="1" smtClean="0"/>
              <a:t>innovation</a:t>
            </a:r>
            <a:r>
              <a:rPr lang="it-IT" b="1" dirty="0" smtClean="0"/>
              <a:t>”</a:t>
            </a:r>
            <a:endParaRPr lang="it-IT" b="1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323528" y="2636912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1"/>
          <p:cNvSpPr txBox="1"/>
          <p:nvPr/>
        </p:nvSpPr>
        <p:spPr>
          <a:xfrm>
            <a:off x="1763688" y="2780928"/>
            <a:ext cx="2304256" cy="86409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b="1" u="sng" dirty="0" smtClean="0">
                <a:solidFill>
                  <a:schemeClr val="bg1"/>
                </a:solidFill>
              </a:rPr>
              <a:t>Valore aggiunto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26 </a:t>
            </a:r>
            <a:r>
              <a:rPr lang="it-IT" sz="1600" b="1" dirty="0" err="1" smtClean="0">
                <a:solidFill>
                  <a:schemeClr val="bg1"/>
                </a:solidFill>
              </a:rPr>
              <a:t>mld</a:t>
            </a:r>
            <a:r>
              <a:rPr lang="it-IT" sz="1600" b="1" dirty="0" smtClean="0">
                <a:solidFill>
                  <a:schemeClr val="bg1"/>
                </a:solidFill>
              </a:rPr>
              <a:t> di euro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+11,8% tra 2005-2015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6" name="CasellaDiTesto 1"/>
          <p:cNvSpPr txBox="1"/>
          <p:nvPr/>
        </p:nvSpPr>
        <p:spPr>
          <a:xfrm>
            <a:off x="6012160" y="4437112"/>
            <a:ext cx="2304256" cy="86409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b="1" u="sng" dirty="0" smtClean="0">
                <a:solidFill>
                  <a:schemeClr val="bg1"/>
                </a:solidFill>
              </a:rPr>
              <a:t>Occupati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407 mila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+14,3% tra 2005-2015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155679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del valore aggiunto e dell’occupazione del settore della consulenza informatica, 2005-2015 (Numeri indice 2005=100)</a:t>
            </a:r>
            <a:endParaRPr lang="it-IT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899592" y="908720"/>
          <a:ext cx="784887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70609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Le aree di nuove competenze</a:t>
            </a:r>
            <a:endParaRPr lang="it-I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3610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Un mercato in forte affanno per tutti</a:t>
            </a:r>
            <a:endParaRPr lang="it-IT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067944" y="6453336"/>
            <a:ext cx="1728192" cy="404664"/>
          </a:xfrm>
          <a:prstGeom prst="rect">
            <a:avLst/>
          </a:prstGeom>
        </p:spPr>
      </p:pic>
      <p:graphicFrame>
        <p:nvGraphicFramePr>
          <p:cNvPr id="6" name="Grafico 5"/>
          <p:cNvGraphicFramePr/>
          <p:nvPr/>
        </p:nvGraphicFramePr>
        <p:xfrm>
          <a:off x="467544" y="2132856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827584" y="105273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Andamento del valore aggiunto in termini reali nel settore dei servizi professionali tecnico ingegneristici, 2005-2015 (Numeri indice, 2005=100)</a:t>
            </a:r>
            <a:endParaRPr lang="it-IT" b="1" i="1" dirty="0"/>
          </a:p>
        </p:txBody>
      </p:sp>
      <p:sp>
        <p:nvSpPr>
          <p:cNvPr id="7" name="CasellaDiTesto 1"/>
          <p:cNvSpPr txBox="1"/>
          <p:nvPr/>
        </p:nvSpPr>
        <p:spPr>
          <a:xfrm>
            <a:off x="7884368" y="3789040"/>
            <a:ext cx="1457657" cy="648072"/>
          </a:xfrm>
          <a:prstGeom prst="rect">
            <a:avLst/>
          </a:prstGeom>
          <a:solidFill>
            <a:sysClr val="window" lastClr="FFFFFF">
              <a:lumMod val="85000"/>
            </a:sys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17,9 </a:t>
            </a:r>
            <a:r>
              <a:rPr lang="it-IT" sz="1600" b="1" dirty="0" err="1" smtClean="0">
                <a:solidFill>
                  <a:schemeClr val="bg1"/>
                </a:solidFill>
              </a:rPr>
              <a:t>mld</a:t>
            </a:r>
            <a:r>
              <a:rPr lang="it-IT" sz="1600" b="1" dirty="0" smtClean="0">
                <a:solidFill>
                  <a:schemeClr val="bg1"/>
                </a:solidFill>
              </a:rPr>
              <a:t> di euro</a:t>
            </a:r>
          </a:p>
          <a:p>
            <a:pPr algn="ctr"/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79208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Le costruzioni, verso un nuovo scenario di ripresa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4180344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/>
              <a:t>Riprende a crescere il numero delle compravendite immobiliari, </a:t>
            </a:r>
            <a:r>
              <a:rPr lang="it-IT" sz="2400" b="1" dirty="0" smtClean="0"/>
              <a:t>passate da 440 mila del 2014 a 500 mila del 2015 (stima Ance e RUR)</a:t>
            </a:r>
            <a:endParaRPr lang="it-IT" sz="24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1700808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/>
              <a:t>Inversione di tendenza degli investimenti nel settore delle costruzioni </a:t>
            </a:r>
            <a:r>
              <a:rPr lang="it-IT" sz="2400" b="1" dirty="0" smtClean="0"/>
              <a:t>(fonte Ance)</a:t>
            </a:r>
            <a:endParaRPr lang="it-IT" sz="2400" b="1" dirty="0"/>
          </a:p>
        </p:txBody>
      </p:sp>
      <p:graphicFrame>
        <p:nvGraphicFramePr>
          <p:cNvPr id="11" name="Grafico 10"/>
          <p:cNvGraphicFramePr/>
          <p:nvPr/>
        </p:nvGraphicFramePr>
        <p:xfrm>
          <a:off x="4499992" y="4221088"/>
          <a:ext cx="4392488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3995935" y="1125344"/>
          <a:ext cx="4871866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981"/>
                <a:gridCol w="753491"/>
                <a:gridCol w="828840"/>
                <a:gridCol w="828840"/>
                <a:gridCol w="95371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INVESTIMENTI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COSTRUZIONI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err="1" smtClean="0">
                          <a:solidFill>
                            <a:schemeClr val="bg1"/>
                          </a:solidFill>
                        </a:rPr>
                        <a:t>Mld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 di</a:t>
                      </a:r>
                      <a:r>
                        <a:rPr lang="it-IT" sz="1400" baseline="0" dirty="0" smtClean="0">
                          <a:solidFill>
                            <a:schemeClr val="bg1"/>
                          </a:solidFill>
                        </a:rPr>
                        <a:t> euro (2015)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Val. % (2015)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Var. %2008-2015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solidFill>
                            <a:schemeClr val="bg1"/>
                          </a:solidFill>
                        </a:rPr>
                        <a:t>Var.% 2015-2016</a:t>
                      </a:r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Abitazioni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68,0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52,9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-27,6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-0,1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Non residenziali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60,4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47,0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-41,4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2,2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t-IT" sz="1400" dirty="0" smtClean="0"/>
                        <a:t>Privato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35,9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27,9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-35,0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-0,4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- Pubblico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24,5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19,0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-48,7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6,0</a:t>
                      </a:r>
                      <a:endParaRPr lang="it-IT" sz="1400" dirty="0"/>
                    </a:p>
                  </a:txBody>
                  <a:tcPr/>
                </a:tc>
              </a:tr>
              <a:tr h="233392">
                <a:tc>
                  <a:txBody>
                    <a:bodyPr/>
                    <a:lstStyle/>
                    <a:p>
                      <a:r>
                        <a:rPr lang="it-IT" sz="1400" b="1" dirty="0" smtClean="0"/>
                        <a:t>TOTALE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128,</a:t>
                      </a:r>
                      <a:r>
                        <a:rPr lang="it-IT" sz="1400" b="1" baseline="0" dirty="0" smtClean="0"/>
                        <a:t> 5 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100,0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-34,8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1,0</a:t>
                      </a:r>
                      <a:endParaRPr lang="it-IT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Ovale 14"/>
          <p:cNvSpPr/>
          <p:nvPr/>
        </p:nvSpPr>
        <p:spPr>
          <a:xfrm>
            <a:off x="8244408" y="3284984"/>
            <a:ext cx="648072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5240" cy="850106"/>
          </a:xfrm>
        </p:spPr>
        <p:txBody>
          <a:bodyPr>
            <a:normAutofit/>
          </a:bodyPr>
          <a:lstStyle/>
          <a:p>
            <a:r>
              <a:rPr lang="it-IT" b="1" dirty="0" smtClean="0"/>
              <a:t>Il traino della “riqualificazione”</a:t>
            </a:r>
            <a:endParaRPr lang="it-IT" b="1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4823520" y="3861048"/>
          <a:ext cx="43204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179512" y="1844824"/>
          <a:ext cx="51125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55576" y="11967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Andamento degli investimenti abitativi, 2007-2016 (Numeri indice, 2007=100)</a:t>
            </a:r>
            <a:endParaRPr lang="it-IT" b="1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372200" y="249289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Giudizio dei periti industriali sull’andamento di alcuni settori</a:t>
            </a:r>
            <a:endParaRPr lang="it-IT" b="1" i="1" dirty="0"/>
          </a:p>
        </p:txBody>
      </p:sp>
      <p:sp>
        <p:nvSpPr>
          <p:cNvPr id="11" name="CasellaDiTesto 1"/>
          <p:cNvSpPr txBox="1"/>
          <p:nvPr/>
        </p:nvSpPr>
        <p:spPr>
          <a:xfrm>
            <a:off x="3843171" y="3083167"/>
            <a:ext cx="1457657" cy="41784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+21,2%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2" name="CasellaDiTesto 1"/>
          <p:cNvSpPr txBox="1"/>
          <p:nvPr/>
        </p:nvSpPr>
        <p:spPr>
          <a:xfrm>
            <a:off x="3563888" y="4725144"/>
            <a:ext cx="1457657" cy="41784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-62,5%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Una nuova vision di comparto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349080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Riqualificazione</a:t>
            </a:r>
            <a:r>
              <a:rPr lang="it-IT" sz="3200" dirty="0" smtClean="0"/>
              <a:t> e recupero</a:t>
            </a:r>
          </a:p>
          <a:p>
            <a:r>
              <a:rPr lang="it-IT" sz="3200" dirty="0" smtClean="0"/>
              <a:t>La “</a:t>
            </a:r>
            <a:r>
              <a:rPr lang="it-IT" sz="3200" b="1" dirty="0" smtClean="0"/>
              <a:t>filiera green”</a:t>
            </a:r>
            <a:r>
              <a:rPr lang="it-IT" sz="3200" dirty="0" smtClean="0"/>
              <a:t>: </a:t>
            </a:r>
            <a:r>
              <a:rPr lang="it-IT" sz="3200" dirty="0" err="1" smtClean="0"/>
              <a:t>efficientamento</a:t>
            </a:r>
            <a:r>
              <a:rPr lang="it-IT" sz="3200" dirty="0" smtClean="0"/>
              <a:t> e risparmio energetico, smaltimento rifiuti, certificazioni </a:t>
            </a:r>
          </a:p>
          <a:p>
            <a:r>
              <a:rPr lang="it-IT" sz="3200" dirty="0" smtClean="0"/>
              <a:t>Il </a:t>
            </a:r>
            <a:r>
              <a:rPr lang="it-IT" sz="3200" b="1" dirty="0" err="1" smtClean="0"/>
              <a:t>facility</a:t>
            </a:r>
            <a:r>
              <a:rPr lang="it-IT" sz="3200" b="1" dirty="0" smtClean="0"/>
              <a:t> management</a:t>
            </a:r>
            <a:r>
              <a:rPr lang="it-IT" sz="3200" dirty="0" smtClean="0"/>
              <a:t>, tra gestione e amministrazione degli immobili</a:t>
            </a:r>
          </a:p>
          <a:p>
            <a:r>
              <a:rPr lang="it-IT" sz="3200" b="1" dirty="0" smtClean="0"/>
              <a:t>Valutazione ed estimo</a:t>
            </a:r>
          </a:p>
          <a:p>
            <a:r>
              <a:rPr lang="it-IT" sz="3200" b="1" dirty="0" smtClean="0"/>
              <a:t>Sicurezza</a:t>
            </a:r>
            <a:r>
              <a:rPr lang="it-IT" sz="3200" dirty="0" smtClean="0"/>
              <a:t> degli immobili (la nuova frontiera)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78296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L’industria e la sfida del cambiamento</a:t>
            </a:r>
            <a:endParaRPr lang="it-IT" b="1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3923928" y="1628800"/>
          <a:ext cx="504056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39552" y="98072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Il 51,9% delle </a:t>
            </a:r>
            <a:r>
              <a:rPr lang="it-IT" b="1" u="sng" dirty="0" smtClean="0"/>
              <a:t>aziende italiane con più di 10 addetti </a:t>
            </a:r>
            <a:r>
              <a:rPr lang="it-IT" b="1" dirty="0" smtClean="0"/>
              <a:t>(84 mila) ha effettuato innovazioni rilevanti</a:t>
            </a:r>
            <a:endParaRPr lang="it-IT" b="1" dirty="0"/>
          </a:p>
        </p:txBody>
      </p:sp>
      <p:graphicFrame>
        <p:nvGraphicFramePr>
          <p:cNvPr id="8" name="Grafico 7"/>
          <p:cNvGraphicFramePr/>
          <p:nvPr/>
        </p:nvGraphicFramePr>
        <p:xfrm>
          <a:off x="0" y="1772816"/>
          <a:ext cx="4067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vale 9"/>
          <p:cNvSpPr/>
          <p:nvPr/>
        </p:nvSpPr>
        <p:spPr>
          <a:xfrm>
            <a:off x="7164288" y="3212976"/>
            <a:ext cx="144016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7236296" y="3789040"/>
            <a:ext cx="144016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L’innovazione traina la domanda di profili tecnici dell’ingegneria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899592" y="2321496"/>
          <a:ext cx="69847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547664" y="162880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Profili tecnici dell’ingegneria ricercati dalle aziende e difficoltà di reperimento (val. </a:t>
            </a:r>
            <a:r>
              <a:rPr lang="it-IT" b="1" dirty="0" err="1" smtClean="0"/>
              <a:t>ass</a:t>
            </a:r>
            <a:r>
              <a:rPr lang="it-IT" b="1" dirty="0" smtClean="0"/>
              <a:t>. e val.%)</a:t>
            </a:r>
            <a:endParaRPr lang="it-IT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 valore della“green economy” e il primato italiano dell’industria sostenibile</a:t>
            </a:r>
            <a:endParaRPr lang="it-IT" b="1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075240" cy="4349080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372 mila imprese </a:t>
            </a:r>
            <a:r>
              <a:rPr lang="it-IT" sz="2400" dirty="0" smtClean="0"/>
              <a:t>(24,5% del totale) dell’industria e servizi </a:t>
            </a:r>
            <a:r>
              <a:rPr lang="it-IT" sz="2400" b="1" u="sng" dirty="0" smtClean="0"/>
              <a:t>hanno investito in tecnologie green </a:t>
            </a:r>
            <a:r>
              <a:rPr lang="it-IT" sz="2400" dirty="0" smtClean="0"/>
              <a:t>per ridurre impatto ambientale, risparmiare energia e contenere emissioni di CO2</a:t>
            </a:r>
          </a:p>
          <a:p>
            <a:r>
              <a:rPr lang="it-IT" sz="2400" dirty="0" smtClean="0"/>
              <a:t>Con oltre </a:t>
            </a:r>
            <a:r>
              <a:rPr lang="it-IT" sz="2400" b="1" u="sng" dirty="0" smtClean="0"/>
              <a:t>24mila certificazioni</a:t>
            </a:r>
            <a:r>
              <a:rPr lang="it-IT" sz="2400" dirty="0" smtClean="0"/>
              <a:t>, siamo il secondo paese al mondo per numero di certificati ISO 14001, dopo la Cina (105mila). Il primo per numero di certificazioni di prodotto EPD, il terzo per </a:t>
            </a:r>
            <a:r>
              <a:rPr lang="it-IT" sz="2400" dirty="0" err="1" smtClean="0"/>
              <a:t>Ecolabel</a:t>
            </a:r>
            <a:r>
              <a:rPr lang="it-IT" sz="2400" dirty="0" smtClean="0"/>
              <a:t> ed EMAS</a:t>
            </a:r>
          </a:p>
          <a:p>
            <a:r>
              <a:rPr lang="it-IT" sz="2400" dirty="0" smtClean="0"/>
              <a:t>L’Italia vanta </a:t>
            </a:r>
            <a:r>
              <a:rPr lang="it-IT" sz="2400" b="1" u="sng" dirty="0" smtClean="0"/>
              <a:t>un primato tutto specifico in termini di sostenibilità industriale</a:t>
            </a:r>
            <a:r>
              <a:rPr lang="it-IT" sz="2400" dirty="0" smtClean="0"/>
              <a:t>: le nostre aziende utilizzano meno materie prime ed energia e producono meno rifiuti ed emissioni</a:t>
            </a:r>
          </a:p>
          <a:p>
            <a:endParaRPr lang="it-IT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primato da coltivare</a:t>
            </a:r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0" y="1772816"/>
          <a:ext cx="410445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644008" y="162880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2027</TotalTime>
  <Words>498</Words>
  <Application>Microsoft Office PowerPoint</Application>
  <PresentationFormat>Presentazione su schermo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Tecnologia</vt:lpstr>
      <vt:lpstr>Diapositiva 1</vt:lpstr>
      <vt:lpstr>Un mercato in forte affanno per tutti</vt:lpstr>
      <vt:lpstr>Le costruzioni, verso un nuovo scenario di ripresa</vt:lpstr>
      <vt:lpstr>Il traino della “riqualificazione”</vt:lpstr>
      <vt:lpstr>Una nuova vision di comparto</vt:lpstr>
      <vt:lpstr>L’industria e la sfida del cambiamento</vt:lpstr>
      <vt:lpstr>L’innovazione traina la domanda di profili tecnici dell’ingegneria</vt:lpstr>
      <vt:lpstr>I valore della“green economy” e il primato italiano dell’industria sostenibile</vt:lpstr>
      <vt:lpstr>Un primato da coltivare</vt:lpstr>
      <vt:lpstr>Il potenziale da esplorare della “digital innovation”</vt:lpstr>
      <vt:lpstr>Le aree di nuove competenze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Ester Dini</dc:creator>
  <cp:lastModifiedBy>Ester Dini</cp:lastModifiedBy>
  <cp:revision>74</cp:revision>
  <dcterms:created xsi:type="dcterms:W3CDTF">2016-02-11T13:52:59Z</dcterms:created>
  <dcterms:modified xsi:type="dcterms:W3CDTF">2016-11-09T15:24:01Z</dcterms:modified>
</cp:coreProperties>
</file>